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23"/>
  </p:notesMasterIdLst>
  <p:sldIdLst>
    <p:sldId id="258" r:id="rId2"/>
    <p:sldId id="259" r:id="rId3"/>
    <p:sldId id="263" r:id="rId4"/>
    <p:sldId id="260" r:id="rId5"/>
    <p:sldId id="264" r:id="rId6"/>
    <p:sldId id="261" r:id="rId7"/>
    <p:sldId id="275" r:id="rId8"/>
    <p:sldId id="262" r:id="rId9"/>
    <p:sldId id="271" r:id="rId10"/>
    <p:sldId id="266" r:id="rId11"/>
    <p:sldId id="268" r:id="rId12"/>
    <p:sldId id="274" r:id="rId13"/>
    <p:sldId id="277" r:id="rId14"/>
    <p:sldId id="267" r:id="rId15"/>
    <p:sldId id="272" r:id="rId16"/>
    <p:sldId id="269" r:id="rId17"/>
    <p:sldId id="273" r:id="rId18"/>
    <p:sldId id="270" r:id="rId19"/>
    <p:sldId id="276" r:id="rId20"/>
    <p:sldId id="256" r:id="rId21"/>
    <p:sldId id="25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72"/>
    <p:restoredTop sz="76415"/>
  </p:normalViewPr>
  <p:slideViewPr>
    <p:cSldViewPr snapToGrid="0" snapToObjects="1">
      <p:cViewPr varScale="1">
        <p:scale>
          <a:sx n="81" d="100"/>
          <a:sy n="81" d="100"/>
        </p:scale>
        <p:origin x="3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tiff>
</file>

<file path=ppt/media/image16.png>
</file>

<file path=ppt/media/image17.png>
</file>

<file path=ppt/media/image18.tiff>
</file>

<file path=ppt/media/image19.tiff>
</file>

<file path=ppt/media/image2.png>
</file>

<file path=ppt/media/image20.png>
</file>

<file path=ppt/media/image21.tiff>
</file>

<file path=ppt/media/image22.tiff>
</file>

<file path=ppt/media/image23.tiff>
</file>

<file path=ppt/media/image24.png>
</file>

<file path=ppt/media/image25.tiff>
</file>

<file path=ppt/media/image26.tiff>
</file>

<file path=ppt/media/image27.tiff>
</file>

<file path=ppt/media/image28.tiff>
</file>

<file path=ppt/media/image29.tiff>
</file>

<file path=ppt/media/image3.png>
</file>

<file path=ppt/media/image30.tiff>
</file>

<file path=ppt/media/image31.tiff>
</file>

<file path=ppt/media/image32.tiff>
</file>

<file path=ppt/media/image33.tiff>
</file>

<file path=ppt/media/image34.tiff>
</file>

<file path=ppt/media/image35.tiff>
</file>

<file path=ppt/media/image36.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1E0BAC-B914-AD43-9B1F-D4FDA0FEBABD}" type="datetimeFigureOut">
              <a:rPr lang="en-US" smtClean="0"/>
              <a:t>7/27/19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7DA5E7-763F-0648-8E2E-AF256C77287D}" type="slidenum">
              <a:rPr lang="en-US" smtClean="0"/>
              <a:t>‹#›</a:t>
            </a:fld>
            <a:endParaRPr lang="en-US"/>
          </a:p>
        </p:txBody>
      </p:sp>
    </p:spTree>
    <p:extLst>
      <p:ext uri="{BB962C8B-B14F-4D97-AF65-F5344CB8AC3E}">
        <p14:creationId xmlns:p14="http://schemas.microsoft.com/office/powerpoint/2010/main" val="1165865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Project</a:t>
            </a:r>
            <a:r>
              <a:rPr lang="zh-CN" altLang="en-US" dirty="0"/>
              <a:t> </a:t>
            </a:r>
            <a:r>
              <a:rPr lang="en-US" altLang="zh-CN" dirty="0"/>
              <a:t>given</a:t>
            </a:r>
            <a:r>
              <a:rPr lang="zh-CN" altLang="en-US" dirty="0"/>
              <a:t> </a:t>
            </a:r>
            <a:r>
              <a:rPr lang="en-US" altLang="zh-CN" dirty="0"/>
              <a:t>by</a:t>
            </a:r>
            <a:r>
              <a:rPr lang="zh-CN" altLang="en-US" dirty="0"/>
              <a:t> </a:t>
            </a:r>
            <a:r>
              <a:rPr lang="en-US" altLang="zh-CN" dirty="0"/>
              <a:t>professor</a:t>
            </a:r>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1</a:t>
            </a:fld>
            <a:endParaRPr lang="en-US"/>
          </a:p>
        </p:txBody>
      </p:sp>
    </p:spTree>
    <p:extLst>
      <p:ext uri="{BB962C8B-B14F-4D97-AF65-F5344CB8AC3E}">
        <p14:creationId xmlns:p14="http://schemas.microsoft.com/office/powerpoint/2010/main" val="859560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Go</a:t>
            </a:r>
            <a:r>
              <a:rPr lang="zh-CN" altLang="en-US" dirty="0"/>
              <a:t> </a:t>
            </a:r>
            <a:r>
              <a:rPr lang="en-US" altLang="zh-CN" dirty="0"/>
              <a:t>to</a:t>
            </a:r>
            <a:r>
              <a:rPr lang="zh-CN" altLang="en-US" dirty="0"/>
              <a:t> </a:t>
            </a:r>
            <a:r>
              <a:rPr lang="en-US" altLang="zh-CN" dirty="0"/>
              <a:t>two-dimensional</a:t>
            </a:r>
            <a:r>
              <a:rPr lang="en-US" altLang="zh-CN" baseline="0" dirty="0"/>
              <a:t>,</a:t>
            </a:r>
            <a:r>
              <a:rPr lang="zh-CN" altLang="en-US" baseline="0" dirty="0"/>
              <a:t> </a:t>
            </a:r>
            <a:r>
              <a:rPr lang="en-US" altLang="zh-CN" baseline="0" dirty="0" err="1"/>
              <a:t>visualiza</a:t>
            </a:r>
            <a:r>
              <a:rPr lang="zh-CN" altLang="en-US" baseline="0" dirty="0"/>
              <a:t> </a:t>
            </a:r>
            <a:r>
              <a:rPr lang="en-US" altLang="zh-CN" baseline="0" dirty="0"/>
              <a:t>more</a:t>
            </a:r>
            <a:r>
              <a:rPr lang="zh-CN" altLang="en-US" baseline="0" dirty="0"/>
              <a:t> </a:t>
            </a:r>
            <a:r>
              <a:rPr lang="en-US" altLang="zh-CN" baseline="0" dirty="0"/>
              <a:t>precisely.</a:t>
            </a:r>
          </a:p>
          <a:p>
            <a:endParaRPr lang="en-US" altLang="zh-CN" dirty="0"/>
          </a:p>
          <a:p>
            <a:r>
              <a:rPr lang="en-US" altLang="zh-CN" dirty="0"/>
              <a:t>Magically</a:t>
            </a:r>
            <a:r>
              <a:rPr lang="zh-CN" altLang="en-US" dirty="0"/>
              <a:t> </a:t>
            </a:r>
            <a:r>
              <a:rPr lang="en-US" altLang="zh-CN" dirty="0"/>
              <a:t>reversed</a:t>
            </a:r>
            <a:r>
              <a:rPr lang="zh-CN" altLang="en-US" baseline="0" dirty="0"/>
              <a:t> </a:t>
            </a:r>
            <a:r>
              <a:rPr lang="en-US" altLang="zh-CN" baseline="0" dirty="0"/>
              <a:t>effects</a:t>
            </a:r>
            <a:r>
              <a:rPr lang="zh-CN" altLang="en-US" baseline="0" dirty="0"/>
              <a:t> </a:t>
            </a:r>
            <a:r>
              <a:rPr lang="en-US" altLang="zh-CN" baseline="0" dirty="0"/>
              <a:t>on</a:t>
            </a:r>
            <a:r>
              <a:rPr lang="zh-CN" altLang="en-US" baseline="0" dirty="0"/>
              <a:t> </a:t>
            </a:r>
            <a:r>
              <a:rPr lang="en-US" altLang="zh-CN" baseline="0" dirty="0"/>
              <a:t>young</a:t>
            </a:r>
            <a:r>
              <a:rPr lang="zh-CN" altLang="en-US" baseline="0" dirty="0"/>
              <a:t> </a:t>
            </a:r>
            <a:r>
              <a:rPr lang="en-US" altLang="zh-CN" baseline="0" dirty="0"/>
              <a:t>and</a:t>
            </a:r>
            <a:r>
              <a:rPr lang="zh-CN" altLang="en-US" baseline="0" dirty="0"/>
              <a:t> </a:t>
            </a:r>
            <a:r>
              <a:rPr lang="en-US" altLang="zh-CN" baseline="0" dirty="0"/>
              <a:t>middle-aged</a:t>
            </a:r>
            <a:endParaRPr lang="en-US" baseline="0" dirty="0"/>
          </a:p>
          <a:p>
            <a:r>
              <a:rPr lang="en-US" altLang="zh-CN" baseline="0" dirty="0"/>
              <a:t>Simply</a:t>
            </a:r>
            <a:r>
              <a:rPr lang="zh-CN" altLang="en-US" baseline="0" dirty="0"/>
              <a:t> </a:t>
            </a:r>
            <a:r>
              <a:rPr lang="en-US" altLang="zh-CN" baseline="0" dirty="0"/>
              <a:t>check</a:t>
            </a:r>
            <a:r>
              <a:rPr lang="zh-CN" altLang="en-US" baseline="0" dirty="0"/>
              <a:t> </a:t>
            </a:r>
            <a:r>
              <a:rPr lang="en-US" altLang="zh-CN" baseline="0" dirty="0"/>
              <a:t>which</a:t>
            </a:r>
            <a:r>
              <a:rPr lang="zh-CN" altLang="en-US" baseline="0" dirty="0"/>
              <a:t> </a:t>
            </a:r>
            <a:r>
              <a:rPr lang="en-US" altLang="zh-CN" baseline="0" dirty="0"/>
              <a:t>bar</a:t>
            </a:r>
            <a:r>
              <a:rPr lang="zh-CN" altLang="en-US" baseline="0" dirty="0"/>
              <a:t> </a:t>
            </a:r>
            <a:r>
              <a:rPr lang="en-US" altLang="zh-CN" baseline="0" dirty="0"/>
              <a:t>is</a:t>
            </a:r>
            <a:r>
              <a:rPr lang="zh-CN" altLang="en-US" baseline="0" dirty="0"/>
              <a:t> </a:t>
            </a:r>
            <a:r>
              <a:rPr lang="en-US" altLang="zh-CN" baseline="0" dirty="0"/>
              <a:t>taller</a:t>
            </a:r>
            <a:r>
              <a:rPr lang="zh-CN" altLang="en-US" baseline="0" dirty="0"/>
              <a:t> </a:t>
            </a:r>
            <a:endParaRPr lang="en-US" baseline="0" dirty="0"/>
          </a:p>
          <a:p>
            <a:r>
              <a:rPr lang="en-US" altLang="zh-CN" baseline="0" dirty="0"/>
              <a:t>Spend</a:t>
            </a:r>
            <a:r>
              <a:rPr lang="zh-CN" altLang="en-US" baseline="0" dirty="0"/>
              <a:t> </a:t>
            </a:r>
            <a:r>
              <a:rPr lang="en-US" altLang="zh-CN" baseline="0" dirty="0"/>
              <a:t>more</a:t>
            </a:r>
            <a:r>
              <a:rPr lang="zh-CN" altLang="en-US" baseline="0" dirty="0"/>
              <a:t> </a:t>
            </a:r>
            <a:r>
              <a:rPr lang="en-US" altLang="zh-CN" baseline="0" dirty="0"/>
              <a:t>effort</a:t>
            </a:r>
            <a:r>
              <a:rPr lang="zh-CN" altLang="en-US" baseline="0" dirty="0"/>
              <a:t> </a:t>
            </a:r>
            <a:r>
              <a:rPr lang="en-US" altLang="zh-CN" baseline="0" dirty="0"/>
              <a:t>to</a:t>
            </a:r>
            <a:r>
              <a:rPr lang="zh-CN" altLang="en-US" baseline="0" dirty="0"/>
              <a:t> </a:t>
            </a:r>
            <a:r>
              <a:rPr lang="en-US" altLang="zh-CN" baseline="0" dirty="0"/>
              <a:t>design</a:t>
            </a:r>
            <a:r>
              <a:rPr lang="zh-CN" altLang="en-US" baseline="0" dirty="0"/>
              <a:t> </a:t>
            </a:r>
            <a:r>
              <a:rPr lang="en-US" altLang="zh-CN" baseline="0" dirty="0"/>
              <a:t>a</a:t>
            </a:r>
            <a:r>
              <a:rPr lang="zh-CN" altLang="en-US" baseline="0" dirty="0"/>
              <a:t> </a:t>
            </a:r>
            <a:r>
              <a:rPr lang="en-US" altLang="zh-CN" baseline="0" dirty="0"/>
              <a:t>smart</a:t>
            </a:r>
            <a:r>
              <a:rPr lang="zh-CN" altLang="en-US" baseline="0" dirty="0"/>
              <a:t> </a:t>
            </a:r>
            <a:r>
              <a:rPr lang="en-US" altLang="zh-CN" baseline="0" dirty="0"/>
              <a:t>coupon</a:t>
            </a:r>
            <a:r>
              <a:rPr lang="zh-CN" altLang="en-US" baseline="0" dirty="0"/>
              <a:t> </a:t>
            </a:r>
            <a:r>
              <a:rPr lang="en-US" altLang="zh-CN" baseline="0" dirty="0"/>
              <a:t>plan</a:t>
            </a:r>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11</a:t>
            </a:fld>
            <a:endParaRPr lang="en-US"/>
          </a:p>
        </p:txBody>
      </p:sp>
    </p:spTree>
    <p:extLst>
      <p:ext uri="{BB962C8B-B14F-4D97-AF65-F5344CB8AC3E}">
        <p14:creationId xmlns:p14="http://schemas.microsoft.com/office/powerpoint/2010/main" val="11466588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Its</a:t>
            </a:r>
            <a:r>
              <a:rPr lang="zh-CN" altLang="en-US" dirty="0"/>
              <a:t> </a:t>
            </a:r>
            <a:r>
              <a:rPr lang="en-US" altLang="zh-CN" dirty="0"/>
              <a:t>time</a:t>
            </a:r>
            <a:r>
              <a:rPr lang="zh-CN" altLang="en-US" baseline="0" dirty="0"/>
              <a:t> </a:t>
            </a:r>
            <a:r>
              <a:rPr lang="en-US" altLang="zh-CN" baseline="0" dirty="0"/>
              <a:t>to</a:t>
            </a:r>
            <a:r>
              <a:rPr lang="zh-CN" altLang="en-US" baseline="0" dirty="0"/>
              <a:t> </a:t>
            </a:r>
            <a:r>
              <a:rPr lang="en-US" altLang="zh-CN" baseline="0" dirty="0"/>
              <a:t>go</a:t>
            </a:r>
            <a:r>
              <a:rPr lang="zh-CN" altLang="en-US" baseline="0" dirty="0"/>
              <a:t> </a:t>
            </a:r>
            <a:r>
              <a:rPr lang="en-US" altLang="zh-CN" baseline="0" dirty="0"/>
              <a:t>deeper</a:t>
            </a:r>
            <a:r>
              <a:rPr lang="zh-CN" altLang="en-US" baseline="0" dirty="0"/>
              <a:t> </a:t>
            </a:r>
            <a:r>
              <a:rPr lang="en-US" altLang="zh-CN" baseline="0" dirty="0"/>
              <a:t>to</a:t>
            </a:r>
            <a:r>
              <a:rPr lang="zh-CN" altLang="en-US" baseline="0" dirty="0"/>
              <a:t> </a:t>
            </a:r>
            <a:r>
              <a:rPr lang="en-US" altLang="zh-CN" baseline="0" dirty="0"/>
              <a:t>see</a:t>
            </a:r>
            <a:r>
              <a:rPr lang="zh-CN" altLang="en-US" baseline="0" dirty="0"/>
              <a:t> </a:t>
            </a:r>
            <a:r>
              <a:rPr lang="en-US" altLang="zh-CN" baseline="0" dirty="0"/>
              <a:t>the</a:t>
            </a:r>
            <a:r>
              <a:rPr lang="zh-CN" altLang="en-US" baseline="0" dirty="0"/>
              <a:t> </a:t>
            </a:r>
            <a:r>
              <a:rPr lang="en-US" altLang="zh-CN" baseline="0" dirty="0"/>
              <a:t>effects</a:t>
            </a:r>
            <a:r>
              <a:rPr lang="zh-CN" altLang="en-US" baseline="0" dirty="0"/>
              <a:t> </a:t>
            </a:r>
            <a:r>
              <a:rPr lang="en-US" altLang="zh-CN" baseline="0" dirty="0"/>
              <a:t>on</a:t>
            </a:r>
            <a:r>
              <a:rPr lang="zh-CN" altLang="en-US" baseline="0" dirty="0"/>
              <a:t> </a:t>
            </a:r>
            <a:r>
              <a:rPr lang="en-US" altLang="zh-CN" baseline="0" dirty="0"/>
              <a:t>the</a:t>
            </a:r>
            <a:r>
              <a:rPr lang="zh-CN" altLang="en-US" baseline="0" dirty="0"/>
              <a:t> </a:t>
            </a:r>
            <a:r>
              <a:rPr lang="en-US" altLang="zh-CN" baseline="0" dirty="0"/>
              <a:t>commission</a:t>
            </a:r>
          </a:p>
          <a:p>
            <a:r>
              <a:rPr lang="en-US" altLang="zh-CN" baseline="0" dirty="0"/>
              <a:t>To</a:t>
            </a:r>
            <a:r>
              <a:rPr lang="zh-CN" altLang="en-US" baseline="0" dirty="0"/>
              <a:t> </a:t>
            </a:r>
            <a:r>
              <a:rPr lang="en-US" altLang="zh-CN" baseline="0" dirty="0"/>
              <a:t>help</a:t>
            </a:r>
            <a:r>
              <a:rPr lang="zh-CN" altLang="en-US" baseline="0" dirty="0"/>
              <a:t> </a:t>
            </a:r>
            <a:r>
              <a:rPr lang="en-US" altLang="zh-CN" baseline="0" dirty="0"/>
              <a:t>to</a:t>
            </a:r>
            <a:r>
              <a:rPr lang="zh-CN" altLang="en-US" baseline="0" dirty="0"/>
              <a:t> </a:t>
            </a:r>
            <a:r>
              <a:rPr lang="en-US" altLang="zh-CN" baseline="0" dirty="0"/>
              <a:t>maximize</a:t>
            </a:r>
            <a:r>
              <a:rPr lang="zh-CN" altLang="en-US" baseline="0" dirty="0"/>
              <a:t> </a:t>
            </a:r>
            <a:r>
              <a:rPr lang="en-US" altLang="zh-CN" baseline="0" dirty="0"/>
              <a:t>revenue</a:t>
            </a:r>
          </a:p>
          <a:p>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12</a:t>
            </a:fld>
            <a:endParaRPr lang="en-US"/>
          </a:p>
        </p:txBody>
      </p:sp>
    </p:spTree>
    <p:extLst>
      <p:ext uri="{BB962C8B-B14F-4D97-AF65-F5344CB8AC3E}">
        <p14:creationId xmlns:p14="http://schemas.microsoft.com/office/powerpoint/2010/main" val="1971453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a:t>
            </a:r>
            <a:r>
              <a:rPr lang="zh-CN" altLang="en-US" dirty="0"/>
              <a:t> </a:t>
            </a:r>
            <a:r>
              <a:rPr lang="en-US" altLang="zh-CN" dirty="0"/>
              <a:t>purchase</a:t>
            </a:r>
            <a:r>
              <a:rPr lang="zh-CN" altLang="en-US" baseline="0" dirty="0"/>
              <a:t> </a:t>
            </a:r>
            <a:r>
              <a:rPr lang="en-US" altLang="zh-CN" baseline="0" dirty="0"/>
              <a:t>of</a:t>
            </a:r>
            <a:r>
              <a:rPr lang="zh-CN" altLang="en-US" baseline="0" dirty="0"/>
              <a:t> </a:t>
            </a:r>
            <a:r>
              <a:rPr lang="en-US" altLang="zh-CN" baseline="0" dirty="0"/>
              <a:t>sculpture</a:t>
            </a:r>
            <a:r>
              <a:rPr lang="zh-CN" altLang="en-US" baseline="0" dirty="0"/>
              <a:t> </a:t>
            </a:r>
            <a:r>
              <a:rPr lang="en-US" altLang="zh-CN" baseline="0" dirty="0"/>
              <a:t>from</a:t>
            </a:r>
            <a:r>
              <a:rPr lang="zh-CN" altLang="en-US" baseline="0" dirty="0"/>
              <a:t> </a:t>
            </a:r>
            <a:r>
              <a:rPr lang="en-US" altLang="zh-CN" baseline="0" dirty="0"/>
              <a:t>young-early</a:t>
            </a:r>
            <a:r>
              <a:rPr lang="zh-CN" altLang="en-US" baseline="0" dirty="0"/>
              <a:t> </a:t>
            </a:r>
            <a:r>
              <a:rPr lang="en-US" altLang="zh-CN" baseline="0" dirty="0"/>
              <a:t>joined</a:t>
            </a:r>
            <a:r>
              <a:rPr lang="zh-CN" altLang="en-US" baseline="0" dirty="0"/>
              <a:t> </a:t>
            </a:r>
            <a:r>
              <a:rPr lang="en-US" altLang="zh-CN" baseline="0" dirty="0"/>
              <a:t>–medium</a:t>
            </a:r>
            <a:r>
              <a:rPr lang="zh-CN" altLang="en-US" baseline="0" dirty="0"/>
              <a:t> </a:t>
            </a:r>
            <a:r>
              <a:rPr lang="en-US" altLang="zh-CN" baseline="0" dirty="0"/>
              <a:t>users</a:t>
            </a:r>
            <a:r>
              <a:rPr lang="zh-CN" altLang="en-US" baseline="0" dirty="0"/>
              <a:t> </a:t>
            </a:r>
            <a:r>
              <a:rPr lang="en-US" altLang="zh-CN" baseline="0" dirty="0"/>
              <a:t>are</a:t>
            </a:r>
            <a:r>
              <a:rPr lang="zh-CN" altLang="en-US" baseline="0" dirty="0"/>
              <a:t> </a:t>
            </a:r>
            <a:r>
              <a:rPr lang="en-US" altLang="zh-CN" baseline="0" dirty="0"/>
              <a:t>the</a:t>
            </a:r>
            <a:r>
              <a:rPr lang="zh-CN" altLang="en-US" baseline="0" dirty="0"/>
              <a:t> </a:t>
            </a:r>
            <a:r>
              <a:rPr lang="en-US" altLang="zh-CN" baseline="0" dirty="0"/>
              <a:t>most</a:t>
            </a:r>
            <a:r>
              <a:rPr lang="zh-CN" altLang="en-US" baseline="0" dirty="0"/>
              <a:t> </a:t>
            </a:r>
            <a:r>
              <a:rPr lang="en-US" altLang="zh-CN" baseline="0" dirty="0"/>
              <a:t>responsive</a:t>
            </a:r>
            <a:r>
              <a:rPr lang="zh-CN" altLang="en-US" baseline="0" dirty="0"/>
              <a:t> </a:t>
            </a:r>
            <a:r>
              <a:rPr lang="en-US" altLang="zh-CN" baseline="0" dirty="0"/>
              <a:t>and</a:t>
            </a:r>
            <a:r>
              <a:rPr lang="zh-CN" altLang="en-US" baseline="0" dirty="0"/>
              <a:t> </a:t>
            </a:r>
            <a:r>
              <a:rPr lang="en-US" altLang="zh-CN" baseline="0" dirty="0"/>
              <a:t>stimulated</a:t>
            </a:r>
            <a:r>
              <a:rPr lang="zh-CN" altLang="en-US" baseline="0" dirty="0"/>
              <a:t> </a:t>
            </a:r>
            <a:r>
              <a:rPr lang="en-US" altLang="zh-CN" baseline="0" dirty="0"/>
              <a:t>one.</a:t>
            </a:r>
            <a:r>
              <a:rPr lang="zh-CN" altLang="en-US" baseline="0" dirty="0"/>
              <a:t> </a:t>
            </a:r>
            <a:endParaRPr lang="en-US" altLang="zh-CN" baseline="0" dirty="0"/>
          </a:p>
          <a:p>
            <a:r>
              <a:rPr lang="en-US" altLang="zh-CN" baseline="0" dirty="0"/>
              <a:t>In</a:t>
            </a:r>
            <a:r>
              <a:rPr lang="zh-CN" altLang="en-US" baseline="0" dirty="0"/>
              <a:t> </a:t>
            </a:r>
            <a:r>
              <a:rPr lang="en-US" altLang="zh-CN" baseline="0" dirty="0"/>
              <a:t>terms</a:t>
            </a:r>
            <a:r>
              <a:rPr lang="zh-CN" altLang="en-US" baseline="0" dirty="0"/>
              <a:t> </a:t>
            </a:r>
            <a:r>
              <a:rPr lang="en-US" altLang="zh-CN" baseline="0" dirty="0"/>
              <a:t>of</a:t>
            </a:r>
            <a:r>
              <a:rPr lang="zh-CN" altLang="en-US" baseline="0" dirty="0"/>
              <a:t> </a:t>
            </a:r>
            <a:r>
              <a:rPr lang="en-US" altLang="zh-CN" baseline="0" dirty="0"/>
              <a:t>commission,</a:t>
            </a:r>
            <a:r>
              <a:rPr lang="zh-CN" altLang="en-US" baseline="0" dirty="0"/>
              <a:t> </a:t>
            </a:r>
            <a:r>
              <a:rPr lang="en-US" altLang="zh-CN" baseline="0" dirty="0"/>
              <a:t>we</a:t>
            </a:r>
            <a:r>
              <a:rPr lang="zh-CN" altLang="en-US" baseline="0" dirty="0"/>
              <a:t> </a:t>
            </a:r>
            <a:r>
              <a:rPr lang="en-US" altLang="zh-CN" baseline="0" dirty="0"/>
              <a:t>can</a:t>
            </a:r>
            <a:r>
              <a:rPr lang="zh-CN" altLang="en-US" baseline="0" dirty="0"/>
              <a:t> </a:t>
            </a:r>
            <a:r>
              <a:rPr lang="en-US" altLang="zh-CN" baseline="0" dirty="0"/>
              <a:t>get</a:t>
            </a:r>
            <a:r>
              <a:rPr lang="zh-CN" altLang="en-US" baseline="0" dirty="0"/>
              <a:t> </a:t>
            </a:r>
            <a:r>
              <a:rPr lang="en-US" altLang="zh-CN" baseline="0" dirty="0"/>
              <a:t>15USD</a:t>
            </a:r>
            <a:r>
              <a:rPr lang="zh-CN" altLang="en-US" baseline="0" dirty="0"/>
              <a:t> </a:t>
            </a:r>
            <a:r>
              <a:rPr lang="en-US" altLang="zh-CN" baseline="0" dirty="0"/>
              <a:t>more</a:t>
            </a:r>
            <a:r>
              <a:rPr lang="zh-CN" altLang="en-US" baseline="0" dirty="0"/>
              <a:t> </a:t>
            </a:r>
            <a:r>
              <a:rPr lang="en-US" altLang="zh-CN" baseline="0" dirty="0"/>
              <a:t>from</a:t>
            </a:r>
            <a:r>
              <a:rPr lang="zh-CN" altLang="en-US" baseline="0" dirty="0"/>
              <a:t> </a:t>
            </a:r>
            <a:r>
              <a:rPr lang="en-US" altLang="zh-CN" baseline="0" dirty="0"/>
              <a:t>a</a:t>
            </a:r>
            <a:r>
              <a:rPr lang="zh-CN" altLang="en-US" baseline="0" dirty="0"/>
              <a:t> </a:t>
            </a:r>
            <a:r>
              <a:rPr lang="en-US" altLang="zh-CN" baseline="0" dirty="0"/>
              <a:t>single</a:t>
            </a:r>
            <a:r>
              <a:rPr lang="zh-CN" altLang="en-US" baseline="0" dirty="0"/>
              <a:t> </a:t>
            </a:r>
            <a:r>
              <a:rPr lang="en-US" altLang="zh-CN" baseline="0" dirty="0"/>
              <a:t>purchase</a:t>
            </a:r>
            <a:r>
              <a:rPr lang="zh-CN" altLang="en-US" baseline="0" dirty="0"/>
              <a:t> </a:t>
            </a:r>
            <a:r>
              <a:rPr lang="en-US" altLang="zh-CN" baseline="0" dirty="0"/>
              <a:t>with</a:t>
            </a:r>
            <a:r>
              <a:rPr lang="zh-CN" altLang="en-US" baseline="0" dirty="0"/>
              <a:t> </a:t>
            </a:r>
            <a:r>
              <a:rPr lang="en-US" altLang="zh-CN" baseline="0" dirty="0"/>
              <a:t>coupon</a:t>
            </a:r>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13</a:t>
            </a:fld>
            <a:endParaRPr lang="en-US"/>
          </a:p>
        </p:txBody>
      </p:sp>
    </p:spTree>
    <p:extLst>
      <p:ext uri="{BB962C8B-B14F-4D97-AF65-F5344CB8AC3E}">
        <p14:creationId xmlns:p14="http://schemas.microsoft.com/office/powerpoint/2010/main" val="2617677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Heatmap</a:t>
            </a:r>
            <a:r>
              <a:rPr lang="zh-CN" altLang="en-US" baseline="0" dirty="0"/>
              <a:t> </a:t>
            </a:r>
            <a:endParaRPr lang="en-US" altLang="zh-CN" baseline="0" dirty="0"/>
          </a:p>
          <a:p>
            <a:endParaRPr lang="en-US" altLang="zh-CN" baseline="0" dirty="0"/>
          </a:p>
          <a:p>
            <a:r>
              <a:rPr lang="en-US" altLang="zh-CN" baseline="0" dirty="0" err="1"/>
              <a:t>Fiter</a:t>
            </a:r>
            <a:r>
              <a:rPr lang="zh-CN" altLang="en-US" baseline="0" dirty="0"/>
              <a:t> </a:t>
            </a:r>
            <a:r>
              <a:rPr lang="en-US" altLang="zh-CN" baseline="0" dirty="0"/>
              <a:t>the</a:t>
            </a:r>
            <a:r>
              <a:rPr lang="zh-CN" altLang="en-US" baseline="0" dirty="0"/>
              <a:t> </a:t>
            </a:r>
            <a:r>
              <a:rPr lang="en-US" altLang="zh-CN" baseline="0" dirty="0"/>
              <a:t>positive</a:t>
            </a:r>
            <a:r>
              <a:rPr lang="zh-CN" altLang="en-US" baseline="0" dirty="0"/>
              <a:t> </a:t>
            </a:r>
            <a:r>
              <a:rPr lang="en-US" altLang="zh-CN" baseline="0" dirty="0"/>
              <a:t>spending</a:t>
            </a:r>
            <a:r>
              <a:rPr lang="zh-CN" altLang="en-US" baseline="0" dirty="0"/>
              <a:t> </a:t>
            </a:r>
            <a:r>
              <a:rPr lang="en-US" altLang="zh-CN" baseline="0" dirty="0"/>
              <a:t>change</a:t>
            </a:r>
          </a:p>
          <a:p>
            <a:endParaRPr lang="en-US" altLang="zh-CN" baseline="0" dirty="0"/>
          </a:p>
          <a:p>
            <a:r>
              <a:rPr lang="en-US" altLang="zh-CN" baseline="0" dirty="0"/>
              <a:t>Clear</a:t>
            </a:r>
            <a:r>
              <a:rPr lang="zh-CN" altLang="en-US" baseline="0" dirty="0"/>
              <a:t> </a:t>
            </a:r>
            <a:r>
              <a:rPr lang="en-US" altLang="zh-CN" baseline="0" dirty="0"/>
              <a:t>to</a:t>
            </a:r>
            <a:r>
              <a:rPr lang="zh-CN" altLang="en-US" baseline="0" dirty="0"/>
              <a:t> </a:t>
            </a:r>
            <a:r>
              <a:rPr lang="en-US" altLang="zh-CN" baseline="0" dirty="0"/>
              <a:t>see</a:t>
            </a:r>
            <a:r>
              <a:rPr lang="zh-CN" altLang="en-US" baseline="0" dirty="0"/>
              <a:t> </a:t>
            </a:r>
            <a:r>
              <a:rPr lang="en-US" altLang="zh-CN" dirty="0"/>
              <a:t>sculpture</a:t>
            </a:r>
            <a:r>
              <a:rPr lang="zh-CN" altLang="en-US" dirty="0"/>
              <a:t> </a:t>
            </a:r>
            <a:r>
              <a:rPr lang="en-US" altLang="zh-CN" dirty="0"/>
              <a:t>and</a:t>
            </a:r>
            <a:r>
              <a:rPr lang="zh-CN" altLang="en-US" dirty="0"/>
              <a:t> </a:t>
            </a:r>
            <a:r>
              <a:rPr lang="en-US" altLang="zh-CN" dirty="0"/>
              <a:t>mosaics</a:t>
            </a:r>
            <a:r>
              <a:rPr lang="zh-CN" altLang="en-US" dirty="0"/>
              <a:t> </a:t>
            </a:r>
            <a:r>
              <a:rPr lang="en-US" altLang="zh-CN" dirty="0"/>
              <a:t>benefit</a:t>
            </a:r>
            <a:r>
              <a:rPr lang="zh-CN" altLang="en-US" dirty="0"/>
              <a:t> </a:t>
            </a:r>
            <a:r>
              <a:rPr lang="en-US" altLang="zh-CN" dirty="0"/>
              <a:t>most</a:t>
            </a:r>
            <a:r>
              <a:rPr lang="zh-CN" altLang="en-US" dirty="0"/>
              <a:t> </a:t>
            </a:r>
            <a:r>
              <a:rPr lang="en-US" altLang="zh-CN" dirty="0"/>
              <a:t>from</a:t>
            </a:r>
            <a:r>
              <a:rPr lang="zh-CN" altLang="en-US" dirty="0"/>
              <a:t> </a:t>
            </a:r>
            <a:r>
              <a:rPr lang="en-US" altLang="zh-CN" dirty="0"/>
              <a:t>this</a:t>
            </a:r>
            <a:r>
              <a:rPr lang="zh-CN" altLang="en-US" dirty="0"/>
              <a:t> </a:t>
            </a:r>
            <a:r>
              <a:rPr lang="en-US" altLang="zh-CN" dirty="0"/>
              <a:t>coupon.</a:t>
            </a:r>
            <a:r>
              <a:rPr lang="zh-CN" altLang="en-US" dirty="0"/>
              <a:t> </a:t>
            </a:r>
            <a:endParaRPr lang="en-US" altLang="zh-CN" dirty="0"/>
          </a:p>
          <a:p>
            <a:r>
              <a:rPr lang="zh-CN" altLang="en-US" baseline="0" dirty="0"/>
              <a:t> </a:t>
            </a:r>
            <a:r>
              <a:rPr lang="en-US" altLang="zh-CN" baseline="0" dirty="0"/>
              <a:t>almost</a:t>
            </a:r>
            <a:r>
              <a:rPr lang="zh-CN" altLang="en-US" baseline="0" dirty="0"/>
              <a:t> </a:t>
            </a:r>
            <a:r>
              <a:rPr lang="en-US" altLang="zh-CN" baseline="0" dirty="0"/>
              <a:t>every</a:t>
            </a:r>
            <a:r>
              <a:rPr lang="zh-CN" altLang="en-US" baseline="0" dirty="0"/>
              <a:t> </a:t>
            </a:r>
            <a:r>
              <a:rPr lang="en-US" altLang="zh-CN" baseline="0" dirty="0"/>
              <a:t>subgroups</a:t>
            </a:r>
            <a:r>
              <a:rPr lang="zh-CN" altLang="en-US" baseline="0" dirty="0"/>
              <a:t> </a:t>
            </a:r>
            <a:r>
              <a:rPr lang="en-US" altLang="zh-CN" baseline="0" dirty="0"/>
              <a:t>buy</a:t>
            </a:r>
            <a:r>
              <a:rPr lang="zh-CN" altLang="en-US" baseline="0" dirty="0"/>
              <a:t> </a:t>
            </a:r>
            <a:r>
              <a:rPr lang="en-US" altLang="zh-CN" baseline="0" dirty="0"/>
              <a:t>more,</a:t>
            </a:r>
            <a:r>
              <a:rPr lang="zh-CN" altLang="en-US" baseline="0" dirty="0"/>
              <a:t> </a:t>
            </a:r>
            <a:r>
              <a:rPr lang="en-US" altLang="zh-CN" baseline="0" dirty="0"/>
              <a:t>except</a:t>
            </a:r>
            <a:r>
              <a:rPr lang="zh-CN" altLang="en-US" baseline="0" dirty="0"/>
              <a:t> </a:t>
            </a:r>
            <a:r>
              <a:rPr lang="en-US" altLang="zh-CN" baseline="0" dirty="0"/>
              <a:t>for</a:t>
            </a:r>
            <a:r>
              <a:rPr lang="zh-CN" altLang="en-US" baseline="0" dirty="0"/>
              <a:t> </a:t>
            </a:r>
            <a:r>
              <a:rPr lang="en-US" altLang="zh-CN" baseline="0" dirty="0"/>
              <a:t>middle-aged</a:t>
            </a:r>
            <a:r>
              <a:rPr lang="zh-CN" altLang="en-US" baseline="0" dirty="0"/>
              <a:t> </a:t>
            </a:r>
            <a:r>
              <a:rPr lang="en-US" altLang="zh-CN" baseline="0" dirty="0"/>
              <a:t>group</a:t>
            </a:r>
          </a:p>
          <a:p>
            <a:endParaRPr lang="en-US" altLang="zh-CN" baseline="0" dirty="0"/>
          </a:p>
          <a:p>
            <a:r>
              <a:rPr lang="en-US" altLang="zh-CN" dirty="0"/>
              <a:t>Its</a:t>
            </a:r>
            <a:r>
              <a:rPr lang="zh-CN" altLang="en-US" dirty="0"/>
              <a:t> </a:t>
            </a:r>
            <a:r>
              <a:rPr lang="en-US" altLang="zh-CN" dirty="0"/>
              <a:t>also</a:t>
            </a:r>
            <a:r>
              <a:rPr lang="zh-CN" altLang="en-US" dirty="0"/>
              <a:t> </a:t>
            </a:r>
            <a:r>
              <a:rPr lang="en-US" altLang="zh-CN" dirty="0"/>
              <a:t>worth</a:t>
            </a:r>
            <a:r>
              <a:rPr lang="zh-CN" altLang="en-US" dirty="0"/>
              <a:t> </a:t>
            </a:r>
            <a:r>
              <a:rPr lang="en-US" altLang="zh-CN" dirty="0"/>
              <a:t>mentioning</a:t>
            </a:r>
            <a:r>
              <a:rPr lang="zh-CN" altLang="en-US" dirty="0"/>
              <a:t> </a:t>
            </a:r>
            <a:r>
              <a:rPr lang="en-US" altLang="zh-CN" dirty="0"/>
              <a:t>that</a:t>
            </a:r>
            <a:r>
              <a:rPr lang="zh-CN" altLang="en-US" dirty="0"/>
              <a:t> </a:t>
            </a:r>
            <a:r>
              <a:rPr lang="en-US" altLang="zh-CN" dirty="0"/>
              <a:t>the</a:t>
            </a:r>
            <a:r>
              <a:rPr lang="zh-CN" altLang="en-US" dirty="0"/>
              <a:t> </a:t>
            </a:r>
            <a:r>
              <a:rPr lang="en-US" altLang="zh-CN" dirty="0"/>
              <a:t>behavior</a:t>
            </a:r>
            <a:r>
              <a:rPr lang="zh-CN" altLang="en-US" dirty="0"/>
              <a:t> </a:t>
            </a:r>
            <a:r>
              <a:rPr lang="en-US" altLang="zh-CN" dirty="0"/>
              <a:t>changes</a:t>
            </a:r>
            <a:r>
              <a:rPr lang="zh-CN" altLang="en-US" baseline="0" dirty="0"/>
              <a:t> </a:t>
            </a:r>
            <a:r>
              <a:rPr lang="en-US" altLang="zh-CN" baseline="0" dirty="0"/>
              <a:t>dramatically</a:t>
            </a:r>
            <a:r>
              <a:rPr lang="zh-CN" altLang="en-US" baseline="0" dirty="0"/>
              <a:t> </a:t>
            </a:r>
            <a:r>
              <a:rPr lang="en-US" altLang="zh-CN" baseline="0" dirty="0"/>
              <a:t>as</a:t>
            </a:r>
            <a:r>
              <a:rPr lang="zh-CN" altLang="en-US" baseline="0" dirty="0"/>
              <a:t> </a:t>
            </a:r>
            <a:r>
              <a:rPr lang="en-US" altLang="zh-CN" baseline="0" dirty="0"/>
              <a:t>yon</a:t>
            </a:r>
            <a:r>
              <a:rPr lang="zh-CN" altLang="en-US" baseline="0" dirty="0"/>
              <a:t> </a:t>
            </a:r>
            <a:r>
              <a:rPr lang="en-US" altLang="zh-CN" baseline="0" dirty="0"/>
              <a:t>grow</a:t>
            </a:r>
            <a:r>
              <a:rPr lang="zh-CN" altLang="en-US" baseline="0" dirty="0"/>
              <a:t> </a:t>
            </a:r>
            <a:r>
              <a:rPr lang="en-US" altLang="zh-CN" baseline="0" dirty="0"/>
              <a:t>older.</a:t>
            </a:r>
            <a:r>
              <a:rPr lang="zh-CN" altLang="en-US" baseline="0" dirty="0"/>
              <a:t> </a:t>
            </a:r>
            <a:r>
              <a:rPr lang="en-US" altLang="zh-CN" baseline="0" dirty="0"/>
              <a:t>See,</a:t>
            </a:r>
            <a:r>
              <a:rPr lang="zh-CN" altLang="en-US" baseline="0" dirty="0"/>
              <a:t> </a:t>
            </a:r>
            <a:r>
              <a:rPr lang="en-US" altLang="zh-CN" baseline="0" dirty="0"/>
              <a:t>the</a:t>
            </a:r>
            <a:r>
              <a:rPr lang="zh-CN" altLang="en-US" baseline="0" dirty="0"/>
              <a:t> </a:t>
            </a:r>
            <a:r>
              <a:rPr lang="en-US" altLang="zh-CN" baseline="0" dirty="0"/>
              <a:t>pattern</a:t>
            </a:r>
            <a:r>
              <a:rPr lang="zh-CN" altLang="en-US" baseline="0" dirty="0"/>
              <a:t> </a:t>
            </a:r>
            <a:r>
              <a:rPr lang="en-US" altLang="zh-CN" baseline="0" dirty="0"/>
              <a:t>here</a:t>
            </a:r>
            <a:r>
              <a:rPr lang="zh-CN" altLang="en-US" baseline="0" dirty="0"/>
              <a:t> </a:t>
            </a:r>
            <a:r>
              <a:rPr lang="en-US" altLang="zh-CN" baseline="0" dirty="0"/>
              <a:t>btw</a:t>
            </a:r>
            <a:r>
              <a:rPr lang="zh-CN" altLang="en-US" baseline="0" dirty="0"/>
              <a:t> </a:t>
            </a:r>
            <a:r>
              <a:rPr lang="en-US" altLang="zh-CN" baseline="0" dirty="0"/>
              <a:t>them</a:t>
            </a:r>
            <a:r>
              <a:rPr lang="zh-CN" altLang="en-US" baseline="0" dirty="0"/>
              <a:t> </a:t>
            </a:r>
            <a:r>
              <a:rPr lang="en-US" altLang="zh-CN" baseline="0" dirty="0"/>
              <a:t>are</a:t>
            </a:r>
            <a:r>
              <a:rPr lang="zh-CN" altLang="en-US" baseline="0" dirty="0"/>
              <a:t> </a:t>
            </a:r>
            <a:r>
              <a:rPr lang="en-US" altLang="zh-CN" baseline="0" dirty="0"/>
              <a:t>totally</a:t>
            </a:r>
            <a:r>
              <a:rPr lang="zh-CN" altLang="en-US" baseline="0" dirty="0"/>
              <a:t> </a:t>
            </a:r>
            <a:r>
              <a:rPr lang="en-US" altLang="zh-CN" baseline="0" dirty="0"/>
              <a:t>different</a:t>
            </a:r>
            <a:endParaRPr lang="en-US" altLang="zh-CN" dirty="0"/>
          </a:p>
          <a:p>
            <a:endParaRPr lang="en-US" altLang="zh-CN" dirty="0"/>
          </a:p>
          <a:p>
            <a:endParaRPr lang="en-US" dirty="0"/>
          </a:p>
          <a:p>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14</a:t>
            </a:fld>
            <a:endParaRPr lang="en-US"/>
          </a:p>
        </p:txBody>
      </p:sp>
    </p:spTree>
    <p:extLst>
      <p:ext uri="{BB962C8B-B14F-4D97-AF65-F5344CB8AC3E}">
        <p14:creationId xmlns:p14="http://schemas.microsoft.com/office/powerpoint/2010/main" val="5106300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Similar</a:t>
            </a:r>
            <a:r>
              <a:rPr lang="zh-CN" altLang="en-US" dirty="0"/>
              <a:t> </a:t>
            </a:r>
            <a:r>
              <a:rPr lang="en-US" altLang="zh-CN" dirty="0"/>
              <a:t>reasoning</a:t>
            </a:r>
          </a:p>
          <a:p>
            <a:endParaRPr lang="en-US" dirty="0"/>
          </a:p>
          <a:p>
            <a:r>
              <a:rPr lang="en-US" altLang="zh-CN" dirty="0"/>
              <a:t>No</a:t>
            </a:r>
            <a:r>
              <a:rPr lang="zh-CN" altLang="en-US" baseline="0" dirty="0"/>
              <a:t> </a:t>
            </a:r>
            <a:r>
              <a:rPr lang="en-US" altLang="zh-CN" baseline="0" dirty="0"/>
              <a:t>time</a:t>
            </a:r>
            <a:r>
              <a:rPr lang="zh-CN" altLang="en-US" baseline="0" dirty="0"/>
              <a:t> </a:t>
            </a:r>
            <a:r>
              <a:rPr lang="en-US" altLang="zh-CN" baseline="0" dirty="0"/>
              <a:t>to</a:t>
            </a:r>
            <a:r>
              <a:rPr lang="zh-CN" altLang="en-US" baseline="0" dirty="0"/>
              <a:t> </a:t>
            </a:r>
            <a:r>
              <a:rPr lang="en-US" altLang="zh-CN" baseline="0" dirty="0"/>
              <a:t>elaborate</a:t>
            </a:r>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15</a:t>
            </a:fld>
            <a:endParaRPr lang="en-US"/>
          </a:p>
        </p:txBody>
      </p:sp>
    </p:spTree>
    <p:extLst>
      <p:ext uri="{BB962C8B-B14F-4D97-AF65-F5344CB8AC3E}">
        <p14:creationId xmlns:p14="http://schemas.microsoft.com/office/powerpoint/2010/main" val="1745326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To</a:t>
            </a:r>
            <a:r>
              <a:rPr lang="zh-CN" altLang="en-US" dirty="0"/>
              <a:t> </a:t>
            </a:r>
            <a:r>
              <a:rPr lang="en-US" altLang="zh-CN" dirty="0"/>
              <a:t>see</a:t>
            </a:r>
            <a:r>
              <a:rPr lang="zh-CN" altLang="en-US" dirty="0"/>
              <a:t> </a:t>
            </a:r>
            <a:r>
              <a:rPr lang="en-US" altLang="zh-CN" dirty="0"/>
              <a:t>from</a:t>
            </a:r>
            <a:r>
              <a:rPr lang="zh-CN" altLang="en-US" dirty="0"/>
              <a:t> </a:t>
            </a:r>
            <a:r>
              <a:rPr lang="en-US" altLang="zh-CN" dirty="0"/>
              <a:t>the</a:t>
            </a:r>
            <a:r>
              <a:rPr lang="zh-CN" altLang="en-US" baseline="0" dirty="0"/>
              <a:t> </a:t>
            </a:r>
            <a:r>
              <a:rPr lang="en-US" altLang="zh-CN" baseline="0" dirty="0"/>
              <a:t>level</a:t>
            </a:r>
            <a:r>
              <a:rPr lang="zh-CN" altLang="en-US" baseline="0" dirty="0"/>
              <a:t> </a:t>
            </a:r>
            <a:r>
              <a:rPr lang="en-US" altLang="zh-CN" baseline="0" dirty="0"/>
              <a:t>of</a:t>
            </a:r>
            <a:r>
              <a:rPr lang="zh-CN" altLang="en-US" baseline="0" dirty="0"/>
              <a:t> </a:t>
            </a:r>
            <a:r>
              <a:rPr lang="en-US" altLang="zh-CN" dirty="0"/>
              <a:t>aggregated</a:t>
            </a:r>
            <a:r>
              <a:rPr lang="zh-CN" altLang="en-US" baseline="0" dirty="0"/>
              <a:t> </a:t>
            </a:r>
            <a:r>
              <a:rPr lang="en-US" altLang="zh-CN" baseline="0" dirty="0"/>
              <a:t>commission,</a:t>
            </a:r>
            <a:r>
              <a:rPr lang="zh-CN" altLang="en-US" baseline="0" dirty="0"/>
              <a:t> </a:t>
            </a:r>
            <a:r>
              <a:rPr lang="en-US" altLang="zh-CN" baseline="0" dirty="0"/>
              <a:t>I</a:t>
            </a:r>
            <a:r>
              <a:rPr lang="zh-CN" altLang="en-US" baseline="0" dirty="0"/>
              <a:t> </a:t>
            </a:r>
            <a:r>
              <a:rPr lang="en-US" altLang="zh-CN" baseline="0" dirty="0"/>
              <a:t>plotted</a:t>
            </a:r>
            <a:r>
              <a:rPr lang="zh-CN" altLang="en-US" baseline="0" dirty="0"/>
              <a:t> </a:t>
            </a:r>
            <a:r>
              <a:rPr lang="en-US" altLang="zh-CN" baseline="0" dirty="0"/>
              <a:t>this</a:t>
            </a:r>
            <a:r>
              <a:rPr lang="zh-CN" altLang="en-US" baseline="0" dirty="0"/>
              <a:t> </a:t>
            </a:r>
            <a:r>
              <a:rPr lang="en-US" altLang="zh-CN" baseline="0" dirty="0" err="1"/>
              <a:t>heatmap</a:t>
            </a:r>
            <a:endParaRPr lang="en-US" altLang="zh-CN" baseline="0" dirty="0"/>
          </a:p>
          <a:p>
            <a:endParaRPr lang="en-US" dirty="0"/>
          </a:p>
          <a:p>
            <a:r>
              <a:rPr lang="en-US" altLang="zh-CN" dirty="0"/>
              <a:t>It</a:t>
            </a:r>
            <a:r>
              <a:rPr lang="uk-UA" altLang="zh-CN" dirty="0"/>
              <a:t>’</a:t>
            </a:r>
            <a:r>
              <a:rPr lang="en-US" altLang="zh-CN" dirty="0"/>
              <a:t>s</a:t>
            </a:r>
            <a:r>
              <a:rPr lang="zh-CN" altLang="en-US" dirty="0"/>
              <a:t> </a:t>
            </a:r>
            <a:r>
              <a:rPr lang="en-US" altLang="zh-CN" dirty="0"/>
              <a:t>clear</a:t>
            </a:r>
            <a:r>
              <a:rPr lang="zh-CN" altLang="en-US" baseline="0" dirty="0"/>
              <a:t> </a:t>
            </a:r>
            <a:r>
              <a:rPr lang="en-US" altLang="zh-CN" baseline="0" dirty="0"/>
              <a:t>that</a:t>
            </a:r>
            <a:r>
              <a:rPr lang="zh-CN" altLang="en-US" baseline="0" dirty="0"/>
              <a:t> </a:t>
            </a:r>
            <a:r>
              <a:rPr lang="en-US" altLang="zh-CN" baseline="0" dirty="0"/>
              <a:t>younger</a:t>
            </a:r>
            <a:r>
              <a:rPr lang="zh-CN" altLang="en-US" baseline="0" dirty="0"/>
              <a:t> </a:t>
            </a:r>
            <a:r>
              <a:rPr lang="en-US" altLang="zh-CN" baseline="0" dirty="0"/>
              <a:t>customers(the</a:t>
            </a:r>
            <a:r>
              <a:rPr lang="zh-CN" altLang="en-US" baseline="0" dirty="0"/>
              <a:t> </a:t>
            </a:r>
            <a:r>
              <a:rPr lang="en-US" altLang="zh-CN" baseline="0" dirty="0"/>
              <a:t>blue</a:t>
            </a:r>
            <a:r>
              <a:rPr lang="zh-CN" altLang="en-US" baseline="0" dirty="0"/>
              <a:t> </a:t>
            </a:r>
            <a:r>
              <a:rPr lang="en-US" altLang="zh-CN" baseline="0" dirty="0"/>
              <a:t>tiles)</a:t>
            </a:r>
            <a:r>
              <a:rPr lang="zh-CN" altLang="en-US" baseline="0" dirty="0"/>
              <a:t> </a:t>
            </a:r>
            <a:r>
              <a:rPr lang="en-US" altLang="zh-CN" baseline="0" dirty="0" err="1"/>
              <a:t>xare</a:t>
            </a:r>
            <a:r>
              <a:rPr lang="zh-CN" altLang="en-US" baseline="0" dirty="0"/>
              <a:t> </a:t>
            </a:r>
            <a:r>
              <a:rPr lang="en-US" altLang="zh-CN" baseline="0" dirty="0"/>
              <a:t>the</a:t>
            </a:r>
            <a:r>
              <a:rPr lang="zh-CN" altLang="en-US" baseline="0" dirty="0"/>
              <a:t> </a:t>
            </a:r>
            <a:r>
              <a:rPr lang="en-US" altLang="zh-CN" baseline="0" dirty="0"/>
              <a:t>only</a:t>
            </a:r>
            <a:r>
              <a:rPr lang="zh-CN" altLang="en-US" baseline="0" dirty="0"/>
              <a:t> </a:t>
            </a:r>
            <a:r>
              <a:rPr lang="en-US" altLang="zh-CN" baseline="0" dirty="0"/>
              <a:t>subgroup</a:t>
            </a:r>
            <a:r>
              <a:rPr lang="zh-CN" altLang="en-US" baseline="0" dirty="0"/>
              <a:t> </a:t>
            </a:r>
            <a:r>
              <a:rPr lang="en-US" altLang="zh-CN" baseline="0" dirty="0"/>
              <a:t>that</a:t>
            </a:r>
            <a:r>
              <a:rPr lang="zh-CN" altLang="en-US" baseline="0" dirty="0"/>
              <a:t> </a:t>
            </a:r>
            <a:r>
              <a:rPr lang="en-US" altLang="zh-CN" baseline="0" dirty="0"/>
              <a:t>are</a:t>
            </a:r>
            <a:r>
              <a:rPr lang="zh-CN" altLang="en-US" baseline="0" dirty="0"/>
              <a:t> </a:t>
            </a:r>
            <a:r>
              <a:rPr lang="en-US" altLang="zh-CN" baseline="0" dirty="0"/>
              <a:t>positively</a:t>
            </a:r>
            <a:r>
              <a:rPr lang="zh-CN" altLang="en-US" baseline="0" dirty="0"/>
              <a:t> </a:t>
            </a:r>
            <a:r>
              <a:rPr lang="en-US" altLang="zh-CN" baseline="0" dirty="0"/>
              <a:t>boosted</a:t>
            </a:r>
            <a:r>
              <a:rPr lang="zh-CN" altLang="en-US" baseline="0" dirty="0"/>
              <a:t> </a:t>
            </a:r>
            <a:r>
              <a:rPr lang="en-US" altLang="zh-CN" baseline="0" dirty="0"/>
              <a:t>by</a:t>
            </a:r>
            <a:r>
              <a:rPr lang="zh-CN" altLang="en-US" baseline="0" dirty="0"/>
              <a:t> </a:t>
            </a:r>
            <a:r>
              <a:rPr lang="en-US" altLang="zh-CN" baseline="0" dirty="0"/>
              <a:t>this</a:t>
            </a:r>
            <a:r>
              <a:rPr lang="zh-CN" altLang="en-US" baseline="0" dirty="0"/>
              <a:t> </a:t>
            </a:r>
            <a:r>
              <a:rPr lang="en-US" altLang="zh-CN" baseline="0" dirty="0"/>
              <a:t>coupon,</a:t>
            </a:r>
            <a:r>
              <a:rPr lang="zh-CN" altLang="en-US" baseline="0" dirty="0"/>
              <a:t> </a:t>
            </a:r>
            <a:r>
              <a:rPr lang="en-US" altLang="zh-CN" baseline="0" dirty="0"/>
              <a:t>elders</a:t>
            </a:r>
            <a:r>
              <a:rPr lang="zh-CN" altLang="en-US" baseline="0" dirty="0"/>
              <a:t> </a:t>
            </a:r>
            <a:r>
              <a:rPr lang="en-US" altLang="zh-CN" baseline="0" dirty="0"/>
              <a:t>are</a:t>
            </a:r>
            <a:r>
              <a:rPr lang="zh-CN" altLang="en-US" baseline="0" dirty="0"/>
              <a:t> </a:t>
            </a:r>
            <a:r>
              <a:rPr lang="en-US" altLang="zh-CN" baseline="0" dirty="0"/>
              <a:t>kind</a:t>
            </a:r>
            <a:r>
              <a:rPr lang="zh-CN" altLang="en-US" baseline="0" dirty="0"/>
              <a:t> </a:t>
            </a:r>
            <a:r>
              <a:rPr lang="en-US" altLang="zh-CN" baseline="0" dirty="0"/>
              <a:t>of</a:t>
            </a:r>
            <a:r>
              <a:rPr lang="zh-CN" altLang="en-US" baseline="0" dirty="0"/>
              <a:t> </a:t>
            </a:r>
            <a:r>
              <a:rPr lang="en-US" altLang="zh-CN" baseline="0" dirty="0"/>
              <a:t>neutral</a:t>
            </a:r>
            <a:r>
              <a:rPr lang="zh-CN" altLang="en-US" baseline="0" dirty="0"/>
              <a:t> </a:t>
            </a:r>
            <a:r>
              <a:rPr lang="en-US" altLang="zh-CN" baseline="0" dirty="0"/>
              <a:t>and</a:t>
            </a:r>
            <a:r>
              <a:rPr lang="zh-CN" altLang="en-US" baseline="0" dirty="0"/>
              <a:t> </a:t>
            </a:r>
            <a:r>
              <a:rPr lang="en-US" altLang="zh-CN" baseline="0" dirty="0"/>
              <a:t>slightly</a:t>
            </a:r>
            <a:r>
              <a:rPr lang="zh-CN" altLang="en-US" baseline="0" dirty="0"/>
              <a:t> </a:t>
            </a:r>
            <a:r>
              <a:rPr lang="en-US" altLang="zh-CN" baseline="0" dirty="0"/>
              <a:t>negative,</a:t>
            </a:r>
            <a:r>
              <a:rPr lang="zh-CN" altLang="en-US" baseline="0" dirty="0"/>
              <a:t> </a:t>
            </a:r>
            <a:r>
              <a:rPr lang="en-US" altLang="zh-CN" baseline="0" dirty="0"/>
              <a:t>and</a:t>
            </a:r>
            <a:r>
              <a:rPr lang="zh-CN" altLang="en-US" baseline="0" dirty="0"/>
              <a:t> </a:t>
            </a:r>
            <a:r>
              <a:rPr lang="en-US" altLang="zh-CN" baseline="0" dirty="0"/>
              <a:t>middle-age</a:t>
            </a:r>
            <a:r>
              <a:rPr lang="zh-CN" altLang="en-US" baseline="0" dirty="0"/>
              <a:t> </a:t>
            </a:r>
            <a:r>
              <a:rPr lang="en-US" altLang="zh-CN" baseline="0" dirty="0"/>
              <a:t>customers</a:t>
            </a:r>
            <a:r>
              <a:rPr lang="zh-CN" altLang="en-US" baseline="0" dirty="0"/>
              <a:t> </a:t>
            </a:r>
            <a:r>
              <a:rPr lang="en-US" altLang="zh-CN" baseline="0" dirty="0"/>
              <a:t>are</a:t>
            </a:r>
            <a:r>
              <a:rPr lang="zh-CN" altLang="en-US" baseline="0" dirty="0"/>
              <a:t> </a:t>
            </a:r>
            <a:r>
              <a:rPr lang="en-US" altLang="zh-CN" baseline="0" dirty="0"/>
              <a:t>more</a:t>
            </a:r>
            <a:r>
              <a:rPr lang="zh-CN" altLang="en-US" baseline="0" dirty="0"/>
              <a:t> </a:t>
            </a:r>
            <a:r>
              <a:rPr lang="en-US" altLang="zh-CN" baseline="0" dirty="0"/>
              <a:t>easily</a:t>
            </a:r>
            <a:r>
              <a:rPr lang="zh-CN" altLang="en-US" baseline="0" dirty="0"/>
              <a:t> </a:t>
            </a:r>
            <a:r>
              <a:rPr lang="en-US" altLang="zh-CN" baseline="0" dirty="0"/>
              <a:t>to</a:t>
            </a:r>
            <a:r>
              <a:rPr lang="zh-CN" altLang="en-US" baseline="0" dirty="0"/>
              <a:t> </a:t>
            </a:r>
            <a:r>
              <a:rPr lang="en-US" altLang="zh-CN" baseline="0" dirty="0"/>
              <a:t>take</a:t>
            </a:r>
            <a:r>
              <a:rPr lang="zh-CN" altLang="en-US" baseline="0" dirty="0"/>
              <a:t> </a:t>
            </a:r>
            <a:r>
              <a:rPr lang="en-US" altLang="zh-CN" baseline="0" dirty="0"/>
              <a:t>advantage</a:t>
            </a:r>
            <a:r>
              <a:rPr lang="zh-CN" altLang="en-US" baseline="0" dirty="0"/>
              <a:t> </a:t>
            </a:r>
            <a:r>
              <a:rPr lang="en-US" altLang="zh-CN" baseline="0" dirty="0"/>
              <a:t>of</a:t>
            </a:r>
            <a:r>
              <a:rPr lang="zh-CN" altLang="en-US" baseline="0" dirty="0"/>
              <a:t> </a:t>
            </a:r>
            <a:r>
              <a:rPr lang="en-US" altLang="zh-CN" baseline="0" dirty="0"/>
              <a:t>coupon</a:t>
            </a:r>
            <a:r>
              <a:rPr lang="zh-CN" altLang="en-US" baseline="0" dirty="0"/>
              <a:t> </a:t>
            </a:r>
            <a:r>
              <a:rPr lang="en-US" altLang="zh-CN" baseline="0" dirty="0"/>
              <a:t>promotion.</a:t>
            </a:r>
            <a:r>
              <a:rPr lang="zh-CN" altLang="en-US" baseline="0" dirty="0"/>
              <a:t> </a:t>
            </a:r>
            <a:r>
              <a:rPr lang="en-US" altLang="zh-CN" baseline="0" dirty="0"/>
              <a:t>Which</a:t>
            </a:r>
            <a:r>
              <a:rPr lang="zh-CN" altLang="en-US" baseline="0" dirty="0"/>
              <a:t> </a:t>
            </a:r>
            <a:r>
              <a:rPr lang="en-US" altLang="zh-CN" baseline="0" dirty="0"/>
              <a:t>means,</a:t>
            </a:r>
            <a:r>
              <a:rPr lang="zh-CN" altLang="en-US" baseline="0" dirty="0"/>
              <a:t> </a:t>
            </a:r>
            <a:r>
              <a:rPr lang="en-US" altLang="zh-CN" baseline="0" dirty="0"/>
              <a:t>this</a:t>
            </a:r>
            <a:r>
              <a:rPr lang="zh-CN" altLang="en-US" baseline="0" dirty="0"/>
              <a:t> </a:t>
            </a:r>
            <a:r>
              <a:rPr lang="en-US" altLang="zh-CN" baseline="0" dirty="0"/>
              <a:t>segment</a:t>
            </a:r>
            <a:r>
              <a:rPr lang="zh-CN" altLang="en-US" baseline="0" dirty="0"/>
              <a:t> </a:t>
            </a:r>
            <a:r>
              <a:rPr lang="en-US" altLang="zh-CN" baseline="0" dirty="0"/>
              <a:t>may</a:t>
            </a:r>
            <a:r>
              <a:rPr lang="zh-CN" altLang="en-US" baseline="0" dirty="0"/>
              <a:t> </a:t>
            </a:r>
            <a:r>
              <a:rPr lang="en-US" altLang="zh-CN" baseline="0" dirty="0"/>
              <a:t>fail</a:t>
            </a:r>
            <a:r>
              <a:rPr lang="zh-CN" altLang="en-US" baseline="0" dirty="0"/>
              <a:t> </a:t>
            </a:r>
            <a:r>
              <a:rPr lang="en-US" altLang="zh-CN" baseline="0" dirty="0"/>
              <a:t>our</a:t>
            </a:r>
            <a:r>
              <a:rPr lang="zh-CN" altLang="en-US" baseline="0" dirty="0"/>
              <a:t> </a:t>
            </a:r>
            <a:r>
              <a:rPr lang="en-US" altLang="zh-CN" baseline="0" dirty="0"/>
              <a:t>coupon</a:t>
            </a:r>
            <a:r>
              <a:rPr lang="zh-CN" altLang="en-US" baseline="0" dirty="0"/>
              <a:t> </a:t>
            </a:r>
            <a:r>
              <a:rPr lang="en-US" altLang="zh-CN" baseline="0" dirty="0"/>
              <a:t>promotion</a:t>
            </a:r>
            <a:r>
              <a:rPr lang="zh-CN" altLang="en-US" baseline="0" dirty="0"/>
              <a:t> </a:t>
            </a:r>
            <a:r>
              <a:rPr lang="en-US" altLang="zh-CN" baseline="0" dirty="0"/>
              <a:t>plan.</a:t>
            </a:r>
          </a:p>
          <a:p>
            <a:endParaRPr lang="en-US" baseline="0" dirty="0"/>
          </a:p>
          <a:p>
            <a:r>
              <a:rPr lang="en-US" altLang="zh-CN" baseline="0" dirty="0"/>
              <a:t>With</a:t>
            </a:r>
            <a:r>
              <a:rPr lang="zh-CN" altLang="en-US" baseline="0" dirty="0"/>
              <a:t> </a:t>
            </a:r>
            <a:r>
              <a:rPr lang="en-US" altLang="zh-CN" baseline="0" dirty="0"/>
              <a:t>regard</a:t>
            </a:r>
            <a:r>
              <a:rPr lang="zh-CN" altLang="en-US" baseline="0" dirty="0"/>
              <a:t> </a:t>
            </a:r>
            <a:r>
              <a:rPr lang="en-US" altLang="zh-CN" baseline="0" dirty="0"/>
              <a:t>to</a:t>
            </a:r>
            <a:r>
              <a:rPr lang="zh-CN" altLang="en-US" baseline="0" dirty="0"/>
              <a:t> </a:t>
            </a:r>
            <a:r>
              <a:rPr lang="en-US" altLang="zh-CN" baseline="0" dirty="0"/>
              <a:t>different</a:t>
            </a:r>
            <a:r>
              <a:rPr lang="zh-CN" altLang="en-US" baseline="0" dirty="0"/>
              <a:t> </a:t>
            </a:r>
            <a:r>
              <a:rPr lang="en-US" altLang="zh-CN" baseline="0" dirty="0" err="1"/>
              <a:t>join_date</a:t>
            </a:r>
            <a:r>
              <a:rPr lang="zh-CN" altLang="en-US" baseline="0" dirty="0"/>
              <a:t> </a:t>
            </a:r>
            <a:r>
              <a:rPr lang="en-US" altLang="zh-CN" baseline="0" dirty="0"/>
              <a:t>level,</a:t>
            </a:r>
            <a:r>
              <a:rPr lang="zh-CN" altLang="en-US" baseline="0" dirty="0"/>
              <a:t> </a:t>
            </a:r>
            <a:r>
              <a:rPr lang="en-US" altLang="zh-CN" baseline="0" dirty="0"/>
              <a:t>there</a:t>
            </a:r>
            <a:r>
              <a:rPr lang="zh-CN" altLang="en-US" baseline="0" dirty="0"/>
              <a:t> </a:t>
            </a:r>
            <a:r>
              <a:rPr lang="en-US" altLang="zh-CN" baseline="0" dirty="0"/>
              <a:t>is</a:t>
            </a:r>
            <a:r>
              <a:rPr lang="zh-CN" altLang="en-US" baseline="0" dirty="0"/>
              <a:t> </a:t>
            </a:r>
            <a:r>
              <a:rPr lang="en-US" altLang="zh-CN" baseline="0" dirty="0"/>
              <a:t>no</a:t>
            </a:r>
            <a:r>
              <a:rPr lang="zh-CN" altLang="en-US" baseline="0" dirty="0"/>
              <a:t> </a:t>
            </a:r>
            <a:r>
              <a:rPr lang="en-US" altLang="zh-CN" baseline="0" dirty="0"/>
              <a:t>much</a:t>
            </a:r>
            <a:r>
              <a:rPr lang="zh-CN" altLang="en-US" baseline="0" dirty="0"/>
              <a:t> </a:t>
            </a:r>
            <a:r>
              <a:rPr lang="en-US" altLang="zh-CN" baseline="0" dirty="0"/>
              <a:t>difference</a:t>
            </a:r>
            <a:r>
              <a:rPr lang="zh-CN" altLang="en-US" baseline="0" dirty="0"/>
              <a:t> </a:t>
            </a:r>
            <a:r>
              <a:rPr lang="en-US" altLang="zh-CN" baseline="0" dirty="0"/>
              <a:t>between</a:t>
            </a:r>
            <a:r>
              <a:rPr lang="zh-CN" altLang="en-US" baseline="0" dirty="0"/>
              <a:t> </a:t>
            </a:r>
            <a:r>
              <a:rPr lang="en-US" altLang="zh-CN" baseline="0" dirty="0"/>
              <a:t>the</a:t>
            </a:r>
            <a:r>
              <a:rPr lang="zh-CN" altLang="en-US" baseline="0" dirty="0"/>
              <a:t> </a:t>
            </a:r>
            <a:r>
              <a:rPr lang="en-US" altLang="zh-CN" baseline="0" dirty="0"/>
              <a:t>upper</a:t>
            </a:r>
            <a:r>
              <a:rPr lang="zh-CN" altLang="en-US" baseline="0" dirty="0"/>
              <a:t> </a:t>
            </a:r>
            <a:r>
              <a:rPr lang="en-US" altLang="zh-CN" baseline="0" dirty="0"/>
              <a:t>row</a:t>
            </a:r>
            <a:r>
              <a:rPr lang="zh-CN" altLang="en-US" baseline="0" dirty="0"/>
              <a:t> </a:t>
            </a:r>
            <a:r>
              <a:rPr lang="en-US" altLang="zh-CN" baseline="0" dirty="0"/>
              <a:t>and</a:t>
            </a:r>
            <a:r>
              <a:rPr lang="zh-CN" altLang="en-US" baseline="0" dirty="0"/>
              <a:t> </a:t>
            </a:r>
            <a:r>
              <a:rPr lang="en-US" altLang="zh-CN" baseline="0" dirty="0"/>
              <a:t>lower</a:t>
            </a:r>
            <a:r>
              <a:rPr lang="zh-CN" altLang="en-US" baseline="0" dirty="0"/>
              <a:t> </a:t>
            </a:r>
            <a:r>
              <a:rPr lang="en-US" altLang="zh-CN" baseline="0" dirty="0"/>
              <a:t>row.</a:t>
            </a:r>
            <a:r>
              <a:rPr lang="zh-CN" altLang="en-US" baseline="0" dirty="0"/>
              <a:t> </a:t>
            </a:r>
            <a:r>
              <a:rPr lang="en-US" altLang="zh-CN" baseline="0" dirty="0"/>
              <a:t>The</a:t>
            </a:r>
            <a:r>
              <a:rPr lang="zh-CN" altLang="en-US" baseline="0" dirty="0"/>
              <a:t> </a:t>
            </a:r>
            <a:r>
              <a:rPr lang="en-US" altLang="zh-CN" baseline="0" dirty="0"/>
              <a:t>same</a:t>
            </a:r>
            <a:r>
              <a:rPr lang="zh-CN" altLang="en-US" baseline="0" dirty="0"/>
              <a:t> </a:t>
            </a:r>
            <a:r>
              <a:rPr lang="en-US" altLang="zh-CN" baseline="0" dirty="0"/>
              <a:t>thing</a:t>
            </a:r>
            <a:r>
              <a:rPr lang="zh-CN" altLang="en-US" baseline="0" dirty="0"/>
              <a:t> </a:t>
            </a:r>
            <a:r>
              <a:rPr lang="en-US" altLang="zh-CN" baseline="0" dirty="0"/>
              <a:t>happens</a:t>
            </a:r>
            <a:r>
              <a:rPr lang="zh-CN" altLang="en-US" baseline="0" dirty="0"/>
              <a:t> </a:t>
            </a:r>
            <a:r>
              <a:rPr lang="en-US" altLang="zh-CN" baseline="0" dirty="0"/>
              <a:t>on</a:t>
            </a:r>
            <a:r>
              <a:rPr lang="zh-CN" altLang="en-US" baseline="0" dirty="0"/>
              <a:t> </a:t>
            </a:r>
            <a:r>
              <a:rPr lang="en-US" altLang="zh-CN" baseline="0" dirty="0"/>
              <a:t>the</a:t>
            </a:r>
            <a:r>
              <a:rPr lang="zh-CN" altLang="en-US" baseline="0" dirty="0"/>
              <a:t> </a:t>
            </a:r>
            <a:r>
              <a:rPr lang="en-US" altLang="zh-CN" baseline="0" dirty="0" err="1"/>
              <a:t>visit_frequency</a:t>
            </a:r>
            <a:r>
              <a:rPr lang="zh-CN" altLang="en-US" baseline="0" dirty="0"/>
              <a:t> </a:t>
            </a:r>
            <a:r>
              <a:rPr lang="en-US" altLang="zh-CN" baseline="0" dirty="0"/>
              <a:t>level.</a:t>
            </a:r>
            <a:r>
              <a:rPr lang="zh-CN" altLang="en-US" baseline="0" dirty="0"/>
              <a:t> </a:t>
            </a:r>
            <a:r>
              <a:rPr lang="en-US" altLang="zh-CN" baseline="0" dirty="0"/>
              <a:t>Anyways,</a:t>
            </a:r>
            <a:r>
              <a:rPr lang="zh-CN" altLang="en-US" baseline="0" dirty="0"/>
              <a:t> </a:t>
            </a:r>
            <a:r>
              <a:rPr lang="en-US" altLang="zh-CN" baseline="0" dirty="0"/>
              <a:t>these</a:t>
            </a:r>
            <a:r>
              <a:rPr lang="zh-CN" altLang="en-US" baseline="0" dirty="0"/>
              <a:t> </a:t>
            </a:r>
            <a:r>
              <a:rPr lang="en-US" altLang="zh-CN" baseline="0" dirty="0"/>
              <a:t>two</a:t>
            </a:r>
            <a:r>
              <a:rPr lang="zh-CN" altLang="en-US" baseline="0" dirty="0"/>
              <a:t> </a:t>
            </a:r>
            <a:r>
              <a:rPr lang="en-US" altLang="zh-CN" baseline="0" dirty="0"/>
              <a:t>factors</a:t>
            </a:r>
            <a:r>
              <a:rPr lang="zh-CN" altLang="en-US" baseline="0" dirty="0"/>
              <a:t> </a:t>
            </a:r>
            <a:r>
              <a:rPr lang="en-US" altLang="zh-CN" baseline="0" dirty="0"/>
              <a:t>are</a:t>
            </a:r>
            <a:r>
              <a:rPr lang="zh-CN" altLang="en-US" baseline="0" dirty="0"/>
              <a:t> </a:t>
            </a:r>
            <a:r>
              <a:rPr lang="en-US" altLang="zh-CN" baseline="0" dirty="0"/>
              <a:t>significant</a:t>
            </a:r>
            <a:r>
              <a:rPr lang="zh-CN" altLang="en-US" baseline="0" dirty="0"/>
              <a:t> </a:t>
            </a:r>
            <a:r>
              <a:rPr lang="en-US" altLang="zh-CN" baseline="0" dirty="0"/>
              <a:t>to</a:t>
            </a:r>
            <a:r>
              <a:rPr lang="zh-CN" altLang="en-US" baseline="0" dirty="0"/>
              <a:t> </a:t>
            </a:r>
            <a:r>
              <a:rPr lang="en-US" altLang="zh-CN" baseline="0" dirty="0"/>
              <a:t>affect</a:t>
            </a:r>
            <a:r>
              <a:rPr lang="zh-CN" altLang="en-US" baseline="0" dirty="0"/>
              <a:t> </a:t>
            </a:r>
            <a:r>
              <a:rPr lang="en-US" altLang="zh-CN" baseline="0" dirty="0"/>
              <a:t>the</a:t>
            </a:r>
            <a:r>
              <a:rPr lang="zh-CN" altLang="en-US" baseline="0" dirty="0"/>
              <a:t> </a:t>
            </a:r>
            <a:r>
              <a:rPr lang="en-US" altLang="zh-CN" baseline="0" dirty="0"/>
              <a:t>natural</a:t>
            </a:r>
            <a:r>
              <a:rPr lang="zh-CN" altLang="en-US" baseline="0" dirty="0"/>
              <a:t> </a:t>
            </a:r>
            <a:r>
              <a:rPr lang="en-US" altLang="zh-CN" baseline="0" dirty="0"/>
              <a:t>spending,</a:t>
            </a:r>
            <a:r>
              <a:rPr lang="zh-CN" altLang="en-US" baseline="0" dirty="0"/>
              <a:t> </a:t>
            </a:r>
            <a:r>
              <a:rPr lang="en-US" altLang="zh-CN" baseline="0" dirty="0"/>
              <a:t>but</a:t>
            </a:r>
            <a:r>
              <a:rPr lang="zh-CN" altLang="en-US" baseline="0" dirty="0"/>
              <a:t> </a:t>
            </a:r>
            <a:r>
              <a:rPr lang="en-US" altLang="zh-CN" baseline="0" dirty="0"/>
              <a:t>there</a:t>
            </a:r>
            <a:r>
              <a:rPr lang="zh-CN" altLang="en-US" baseline="0" dirty="0"/>
              <a:t> </a:t>
            </a:r>
            <a:r>
              <a:rPr lang="en-US" altLang="zh-CN" baseline="0" dirty="0"/>
              <a:t>is</a:t>
            </a:r>
            <a:r>
              <a:rPr lang="zh-CN" altLang="en-US" baseline="0" dirty="0"/>
              <a:t> </a:t>
            </a:r>
            <a:r>
              <a:rPr lang="en-US" altLang="zh-CN" baseline="0" dirty="0"/>
              <a:t>no</a:t>
            </a:r>
            <a:r>
              <a:rPr lang="zh-CN" altLang="en-US" baseline="0" dirty="0"/>
              <a:t> </a:t>
            </a:r>
            <a:r>
              <a:rPr lang="en-US" altLang="zh-CN" baseline="0" dirty="0"/>
              <a:t>much</a:t>
            </a:r>
            <a:r>
              <a:rPr lang="zh-CN" altLang="en-US" baseline="0" dirty="0"/>
              <a:t> </a:t>
            </a:r>
            <a:r>
              <a:rPr lang="en-US" altLang="zh-CN" baseline="0" dirty="0"/>
              <a:t>internal</a:t>
            </a:r>
            <a:r>
              <a:rPr lang="zh-CN" altLang="en-US" baseline="0" dirty="0"/>
              <a:t> </a:t>
            </a:r>
            <a:r>
              <a:rPr lang="en-US" altLang="zh-CN" baseline="0" dirty="0"/>
              <a:t>difference.</a:t>
            </a:r>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16</a:t>
            </a:fld>
            <a:endParaRPr lang="en-US"/>
          </a:p>
        </p:txBody>
      </p:sp>
    </p:spTree>
    <p:extLst>
      <p:ext uri="{BB962C8B-B14F-4D97-AF65-F5344CB8AC3E}">
        <p14:creationId xmlns:p14="http://schemas.microsoft.com/office/powerpoint/2010/main" val="11591994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No</a:t>
            </a:r>
            <a:r>
              <a:rPr lang="zh-CN" altLang="en-US" dirty="0"/>
              <a:t> </a:t>
            </a:r>
            <a:r>
              <a:rPr lang="en-US" altLang="zh-CN" dirty="0"/>
              <a:t>time</a:t>
            </a:r>
            <a:r>
              <a:rPr lang="zh-CN" altLang="en-US" dirty="0"/>
              <a:t> </a:t>
            </a:r>
            <a:r>
              <a:rPr lang="en-US" altLang="zh-CN" dirty="0"/>
              <a:t>to</a:t>
            </a:r>
            <a:r>
              <a:rPr lang="zh-CN" altLang="en-US" dirty="0"/>
              <a:t> </a:t>
            </a:r>
            <a:r>
              <a:rPr lang="en-US" altLang="zh-CN" dirty="0"/>
              <a:t>elaborate</a:t>
            </a:r>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17</a:t>
            </a:fld>
            <a:endParaRPr lang="en-US"/>
          </a:p>
        </p:txBody>
      </p:sp>
    </p:spTree>
    <p:extLst>
      <p:ext uri="{BB962C8B-B14F-4D97-AF65-F5344CB8AC3E}">
        <p14:creationId xmlns:p14="http://schemas.microsoft.com/office/powerpoint/2010/main" val="469935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Background.</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So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t-test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needed</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to</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rest</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this</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debate</a:t>
            </a:r>
            <a:endParaRPr lang="en-US" altLang="zh-CN"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most common tests in statistics is the t-test, used to determine whether the means of two groups are equal to each other. The assumption for the test is that both groups are sampled from normal distributions with equal variances. </a:t>
            </a:r>
          </a:p>
          <a:p>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2</a:t>
            </a:fld>
            <a:endParaRPr lang="en-US"/>
          </a:p>
        </p:txBody>
      </p:sp>
    </p:spTree>
    <p:extLst>
      <p:ext uri="{BB962C8B-B14F-4D97-AF65-F5344CB8AC3E}">
        <p14:creationId xmlns:p14="http://schemas.microsoft.com/office/powerpoint/2010/main" val="1065554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T-test: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One of the most common tests in statistics, used to determine whether the means of two groups are equal to each other. The assumption for the test is that both groups are sampled from normal distributions with equal variances.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a:t>Here</a:t>
            </a:r>
            <a:r>
              <a:rPr lang="zh-CN" altLang="en-US" baseline="0" dirty="0"/>
              <a:t> </a:t>
            </a:r>
            <a:r>
              <a:rPr lang="en-US" altLang="zh-CN" baseline="0" dirty="0"/>
              <a:t>I</a:t>
            </a:r>
            <a:r>
              <a:rPr lang="zh-CN" altLang="en-US" baseline="0" dirty="0"/>
              <a:t> </a:t>
            </a:r>
            <a:r>
              <a:rPr lang="en-US" altLang="zh-CN" baseline="0" dirty="0"/>
              <a:t>plot</a:t>
            </a:r>
            <a:r>
              <a:rPr lang="zh-CN" altLang="en-US" baseline="0" dirty="0"/>
              <a:t> </a:t>
            </a:r>
            <a:r>
              <a:rPr lang="en-US" altLang="zh-CN" baseline="0" dirty="0"/>
              <a:t>the</a:t>
            </a:r>
            <a:r>
              <a:rPr lang="zh-CN" altLang="en-US" baseline="0" dirty="0"/>
              <a:t> </a:t>
            </a:r>
            <a:r>
              <a:rPr lang="en-US" altLang="zh-CN" baseline="0" dirty="0"/>
              <a:t>Density</a:t>
            </a:r>
            <a:r>
              <a:rPr lang="zh-CN" altLang="en-US" baseline="0" dirty="0"/>
              <a:t> </a:t>
            </a:r>
            <a:r>
              <a:rPr lang="en-US" altLang="zh-CN" baseline="0" dirty="0"/>
              <a:t>distribution</a:t>
            </a:r>
            <a:r>
              <a:rPr lang="zh-CN" altLang="en-US" baseline="0" dirty="0"/>
              <a:t> </a:t>
            </a:r>
            <a:r>
              <a:rPr lang="en-US" altLang="zh-CN" baseline="0" dirty="0"/>
              <a:t>of</a:t>
            </a:r>
            <a:r>
              <a:rPr lang="zh-CN" altLang="en-US" baseline="0" dirty="0"/>
              <a:t> </a:t>
            </a:r>
            <a:r>
              <a:rPr lang="en-US" altLang="zh-CN" baseline="0" dirty="0"/>
              <a:t>four</a:t>
            </a:r>
            <a:r>
              <a:rPr lang="zh-CN" altLang="en-US" baseline="0" dirty="0"/>
              <a:t> </a:t>
            </a:r>
            <a:r>
              <a:rPr lang="en-US" altLang="zh-CN" baseline="0" dirty="0"/>
              <a:t>items</a:t>
            </a:r>
            <a:r>
              <a:rPr lang="zh-CN" altLang="en-US" baseline="0" dirty="0"/>
              <a:t> </a:t>
            </a:r>
            <a:r>
              <a:rPr lang="en-US" altLang="zh-CN" baseline="0" dirty="0"/>
              <a:t>spending</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a:t>（</a:t>
            </a:r>
            <a:r>
              <a:rPr lang="en-US" altLang="zh-CN" baseline="0" dirty="0"/>
              <a:t>not</a:t>
            </a:r>
            <a:r>
              <a:rPr lang="zh-CN" altLang="en-US" baseline="0" dirty="0"/>
              <a:t> </a:t>
            </a:r>
            <a:r>
              <a:rPr lang="en-US" altLang="zh-CN" baseline="0" dirty="0"/>
              <a:t>technically</a:t>
            </a:r>
            <a:r>
              <a:rPr lang="zh-CN" altLang="en-US" baseline="0" dirty="0"/>
              <a:t> </a:t>
            </a:r>
            <a:r>
              <a:rPr lang="en-US" altLang="zh-CN" baseline="0" dirty="0"/>
              <a:t>normally</a:t>
            </a:r>
            <a:r>
              <a:rPr lang="zh-CN" altLang="en-US" baseline="0" dirty="0"/>
              <a:t> </a:t>
            </a:r>
            <a:r>
              <a:rPr lang="en-US" altLang="zh-CN" baseline="0" dirty="0"/>
              <a:t>distributed,</a:t>
            </a:r>
            <a:r>
              <a:rPr lang="zh-CN" altLang="en-US" baseline="0" dirty="0"/>
              <a:t> </a:t>
            </a:r>
            <a:r>
              <a:rPr lang="en-US" altLang="zh-CN" baseline="0" dirty="0"/>
              <a:t>but</a:t>
            </a:r>
            <a:r>
              <a:rPr lang="zh-CN" altLang="en-US" baseline="0" dirty="0"/>
              <a:t> </a:t>
            </a:r>
            <a:r>
              <a:rPr lang="en-US" altLang="zh-CN" baseline="0" dirty="0"/>
              <a:t>as</a:t>
            </a:r>
            <a:r>
              <a:rPr lang="zh-CN" altLang="en-US" baseline="0" dirty="0"/>
              <a:t> </a:t>
            </a:r>
            <a:r>
              <a:rPr lang="en-US" altLang="zh-CN" baseline="0" dirty="0"/>
              <a:t>instructed</a:t>
            </a:r>
            <a:r>
              <a:rPr lang="zh-CN" altLang="en-US" baseline="0" dirty="0"/>
              <a:t> </a:t>
            </a:r>
            <a:r>
              <a:rPr lang="en-US" altLang="zh-CN" baseline="0" dirty="0"/>
              <a:t>in</a:t>
            </a:r>
            <a:r>
              <a:rPr lang="zh-CN" altLang="en-US" baseline="0" dirty="0"/>
              <a:t> </a:t>
            </a:r>
            <a:r>
              <a:rPr lang="en-US" altLang="zh-CN" baseline="0" dirty="0"/>
              <a:t>the</a:t>
            </a:r>
            <a:r>
              <a:rPr lang="zh-CN" altLang="en-US" baseline="0" dirty="0"/>
              <a:t> </a:t>
            </a:r>
            <a:r>
              <a:rPr lang="en-US" altLang="zh-CN" baseline="0" dirty="0"/>
              <a:t>documentation</a:t>
            </a:r>
            <a:r>
              <a:rPr lang="zh-CN" altLang="en-US" baseline="0" dirty="0"/>
              <a:t>）</a:t>
            </a:r>
            <a:endParaRPr lang="en-US" dirty="0"/>
          </a:p>
          <a:p>
            <a:r>
              <a:rPr lang="en-US" altLang="zh-CN" dirty="0"/>
              <a:t>This</a:t>
            </a:r>
            <a:r>
              <a:rPr lang="zh-CN" altLang="en-US" dirty="0"/>
              <a:t> </a:t>
            </a:r>
            <a:r>
              <a:rPr lang="en-US" altLang="zh-CN" dirty="0"/>
              <a:t>might</a:t>
            </a:r>
            <a:r>
              <a:rPr lang="zh-CN" altLang="en-US" dirty="0"/>
              <a:t> </a:t>
            </a:r>
            <a:r>
              <a:rPr lang="en-US" altLang="zh-CN" dirty="0"/>
              <a:t>be</a:t>
            </a:r>
            <a:r>
              <a:rPr lang="zh-CN" altLang="en-US" dirty="0"/>
              <a:t> </a:t>
            </a:r>
            <a:r>
              <a:rPr lang="en-US" altLang="zh-CN" dirty="0"/>
              <a:t>the</a:t>
            </a:r>
            <a:r>
              <a:rPr lang="zh-CN" altLang="en-US" dirty="0"/>
              <a:t> </a:t>
            </a:r>
            <a:r>
              <a:rPr lang="en-US" altLang="zh-CN" dirty="0"/>
              <a:t>most</a:t>
            </a:r>
            <a:r>
              <a:rPr lang="zh-CN" altLang="en-US" baseline="0" dirty="0"/>
              <a:t> </a:t>
            </a:r>
            <a:r>
              <a:rPr lang="en-US" altLang="zh-CN" baseline="0" dirty="0"/>
              <a:t>vulnerable</a:t>
            </a:r>
            <a:r>
              <a:rPr lang="zh-CN" altLang="en-US" baseline="0" dirty="0"/>
              <a:t> </a:t>
            </a:r>
            <a:r>
              <a:rPr lang="en-US" altLang="zh-CN" baseline="0" dirty="0"/>
              <a:t>part</a:t>
            </a:r>
            <a:r>
              <a:rPr lang="zh-CN" altLang="en-US" baseline="0" dirty="0"/>
              <a:t> </a:t>
            </a:r>
            <a:r>
              <a:rPr lang="en-US" altLang="zh-CN" baseline="0" dirty="0"/>
              <a:t>of</a:t>
            </a:r>
            <a:r>
              <a:rPr lang="zh-CN" altLang="en-US" baseline="0" dirty="0"/>
              <a:t> </a:t>
            </a:r>
            <a:r>
              <a:rPr lang="en-US" altLang="zh-CN" baseline="0" dirty="0"/>
              <a:t>this</a:t>
            </a:r>
            <a:r>
              <a:rPr lang="zh-CN" altLang="en-US" baseline="0" dirty="0"/>
              <a:t> </a:t>
            </a:r>
            <a:r>
              <a:rPr lang="en-US" altLang="zh-CN" baseline="0" dirty="0"/>
              <a:t>analysis.</a:t>
            </a:r>
            <a:r>
              <a:rPr lang="zh-CN" altLang="en-US" baseline="0" dirty="0"/>
              <a:t> </a:t>
            </a:r>
            <a:r>
              <a:rPr lang="en-US" altLang="zh-CN" baseline="0" dirty="0"/>
              <a:t>And</a:t>
            </a:r>
            <a:r>
              <a:rPr lang="zh-CN" altLang="en-US" baseline="0" dirty="0"/>
              <a:t> </a:t>
            </a:r>
            <a:r>
              <a:rPr lang="en-US" altLang="zh-CN" baseline="0" dirty="0"/>
              <a:t>I</a:t>
            </a:r>
            <a:r>
              <a:rPr lang="zh-CN" altLang="en-US" baseline="0" dirty="0"/>
              <a:t> </a:t>
            </a:r>
            <a:r>
              <a:rPr lang="en-US" altLang="zh-CN" baseline="0" dirty="0"/>
              <a:t>hope</a:t>
            </a:r>
            <a:r>
              <a:rPr lang="zh-CN" altLang="en-US" baseline="0" dirty="0"/>
              <a:t> </a:t>
            </a:r>
            <a:r>
              <a:rPr lang="en-US" altLang="zh-CN" baseline="0" dirty="0"/>
              <a:t>professor</a:t>
            </a:r>
            <a:r>
              <a:rPr lang="zh-CN" altLang="en-US" baseline="0" dirty="0"/>
              <a:t> </a:t>
            </a:r>
            <a:r>
              <a:rPr lang="en-US" altLang="zh-CN" baseline="0" dirty="0"/>
              <a:t>could</a:t>
            </a:r>
            <a:r>
              <a:rPr lang="zh-CN" altLang="en-US" baseline="0" dirty="0"/>
              <a:t> </a:t>
            </a:r>
            <a:r>
              <a:rPr lang="en-US" altLang="zh-CN" baseline="0" dirty="0"/>
              <a:t>leave</a:t>
            </a:r>
            <a:r>
              <a:rPr lang="zh-CN" altLang="en-US" baseline="0" dirty="0"/>
              <a:t> </a:t>
            </a:r>
            <a:r>
              <a:rPr lang="en-US" altLang="zh-CN" baseline="0" dirty="0"/>
              <a:t>some</a:t>
            </a:r>
            <a:r>
              <a:rPr lang="zh-CN" altLang="en-US" baseline="0" dirty="0"/>
              <a:t> </a:t>
            </a:r>
            <a:r>
              <a:rPr lang="en-US" altLang="zh-CN" baseline="0" dirty="0"/>
              <a:t>comments</a:t>
            </a:r>
            <a:r>
              <a:rPr lang="zh-CN" altLang="en-US" baseline="0" dirty="0"/>
              <a:t> </a:t>
            </a:r>
            <a:r>
              <a:rPr lang="en-US" altLang="zh-CN" baseline="0" dirty="0"/>
              <a:t>on</a:t>
            </a:r>
            <a:r>
              <a:rPr lang="zh-CN" altLang="en-US" baseline="0" dirty="0"/>
              <a:t> </a:t>
            </a:r>
            <a:r>
              <a:rPr lang="en-US" altLang="zh-CN" baseline="0" dirty="0"/>
              <a:t>this</a:t>
            </a:r>
            <a:r>
              <a:rPr lang="zh-CN" altLang="en-US" baseline="0" dirty="0"/>
              <a:t> </a:t>
            </a:r>
            <a:r>
              <a:rPr lang="en-US" altLang="zh-CN" baseline="0" dirty="0"/>
              <a:t>later</a:t>
            </a:r>
            <a:r>
              <a:rPr lang="zh-CN" altLang="en-US" baseline="0" dirty="0"/>
              <a:t> </a:t>
            </a:r>
            <a:r>
              <a:rPr lang="en-US" altLang="zh-CN" baseline="0" dirty="0"/>
              <a:t>on</a:t>
            </a:r>
            <a:endParaRPr lang="en-US" altLang="zh-CN" dirty="0"/>
          </a:p>
          <a:p>
            <a:endParaRPr lang="en-US" altLang="zh-CN" dirty="0"/>
          </a:p>
          <a:p>
            <a:r>
              <a:rPr lang="en-US" altLang="zh-CN" dirty="0"/>
              <a:t>From</a:t>
            </a:r>
            <a:r>
              <a:rPr lang="zh-CN" altLang="en-US" dirty="0"/>
              <a:t> </a:t>
            </a:r>
            <a:r>
              <a:rPr lang="en-US" altLang="zh-CN" dirty="0"/>
              <a:t>this</a:t>
            </a:r>
            <a:r>
              <a:rPr lang="zh-CN" altLang="en-US" dirty="0"/>
              <a:t> </a:t>
            </a:r>
            <a:r>
              <a:rPr lang="en-US" altLang="zh-CN" dirty="0"/>
              <a:t>preview</a:t>
            </a:r>
            <a:r>
              <a:rPr lang="zh-CN" altLang="en-US" dirty="0"/>
              <a:t> </a:t>
            </a:r>
            <a:r>
              <a:rPr lang="en-US" altLang="zh-CN" dirty="0"/>
              <a:t>of</a:t>
            </a:r>
            <a:r>
              <a:rPr lang="zh-CN" altLang="en-US" dirty="0"/>
              <a:t> </a:t>
            </a:r>
            <a:r>
              <a:rPr lang="en-US" altLang="zh-CN" dirty="0"/>
              <a:t>data,</a:t>
            </a:r>
          </a:p>
          <a:p>
            <a:r>
              <a:rPr lang="en-US" altLang="zh-CN" baseline="0" dirty="0"/>
              <a:t>--</a:t>
            </a:r>
            <a:r>
              <a:rPr lang="zh-CN" altLang="en-US" baseline="0" dirty="0"/>
              <a:t> </a:t>
            </a:r>
            <a:r>
              <a:rPr lang="en-US" altLang="zh-CN" baseline="0" dirty="0"/>
              <a:t>this</a:t>
            </a:r>
            <a:r>
              <a:rPr lang="zh-CN" altLang="en-US" baseline="0" dirty="0"/>
              <a:t> </a:t>
            </a:r>
            <a:r>
              <a:rPr lang="en-US" altLang="zh-CN" baseline="0" dirty="0"/>
              <a:t>does</a:t>
            </a:r>
            <a:r>
              <a:rPr lang="zh-CN" altLang="en-US" baseline="0" dirty="0"/>
              <a:t> </a:t>
            </a:r>
            <a:r>
              <a:rPr lang="en-US" altLang="zh-CN" baseline="0" dirty="0"/>
              <a:t>not</a:t>
            </a:r>
            <a:r>
              <a:rPr lang="zh-CN" altLang="en-US" baseline="0" dirty="0"/>
              <a:t> </a:t>
            </a:r>
            <a:r>
              <a:rPr lang="en-US" altLang="zh-CN" baseline="0" dirty="0"/>
              <a:t>tell</a:t>
            </a:r>
            <a:r>
              <a:rPr lang="zh-CN" altLang="en-US" baseline="0" dirty="0"/>
              <a:t> </a:t>
            </a:r>
            <a:r>
              <a:rPr lang="en-US" altLang="zh-CN" baseline="0" dirty="0"/>
              <a:t>many</a:t>
            </a:r>
            <a:r>
              <a:rPr lang="zh-CN" altLang="en-US" baseline="0" dirty="0"/>
              <a:t> </a:t>
            </a:r>
            <a:r>
              <a:rPr lang="en-US" altLang="zh-CN" baseline="0" dirty="0"/>
              <a:t>things.</a:t>
            </a:r>
            <a:r>
              <a:rPr lang="zh-CN" altLang="en-US" baseline="0" dirty="0"/>
              <a:t> </a:t>
            </a:r>
            <a:endParaRPr lang="en-US" altLang="zh-CN" baseline="0" dirty="0"/>
          </a:p>
          <a:p>
            <a:r>
              <a:rPr lang="en-US" altLang="zh-CN" baseline="0" dirty="0"/>
              <a:t>--To</a:t>
            </a:r>
            <a:r>
              <a:rPr lang="zh-CN" altLang="en-US" baseline="0" dirty="0"/>
              <a:t> </a:t>
            </a:r>
            <a:r>
              <a:rPr lang="en-US" altLang="zh-CN" baseline="0" dirty="0"/>
              <a:t>Dig</a:t>
            </a:r>
            <a:r>
              <a:rPr lang="zh-CN" altLang="en-US" baseline="0" dirty="0"/>
              <a:t> </a:t>
            </a:r>
            <a:r>
              <a:rPr lang="en-US" altLang="zh-CN" baseline="0" dirty="0"/>
              <a:t>deeper,</a:t>
            </a:r>
            <a:r>
              <a:rPr lang="zh-CN" altLang="en-US" baseline="0" dirty="0"/>
              <a:t> </a:t>
            </a:r>
            <a:r>
              <a:rPr lang="en-US" altLang="zh-CN" baseline="0" dirty="0"/>
              <a:t>to</a:t>
            </a:r>
            <a:r>
              <a:rPr lang="zh-CN" altLang="en-US" baseline="0" dirty="0"/>
              <a:t> </a:t>
            </a:r>
            <a:r>
              <a:rPr lang="en-US" altLang="zh-CN" baseline="0" dirty="0"/>
              <a:t>segment</a:t>
            </a:r>
            <a:r>
              <a:rPr lang="zh-CN" altLang="en-US" baseline="0" dirty="0"/>
              <a:t> </a:t>
            </a:r>
            <a:r>
              <a:rPr lang="en-US" altLang="zh-CN" baseline="0" dirty="0"/>
              <a:t>the</a:t>
            </a:r>
            <a:r>
              <a:rPr lang="zh-CN" altLang="en-US" baseline="0" dirty="0"/>
              <a:t> </a:t>
            </a:r>
            <a:r>
              <a:rPr lang="en-US" altLang="zh-CN" baseline="0" dirty="0"/>
              <a:t>customer</a:t>
            </a:r>
            <a:r>
              <a:rPr lang="zh-CN" altLang="en-US" baseline="0" dirty="0"/>
              <a:t> </a:t>
            </a:r>
            <a:r>
              <a:rPr lang="en-US" altLang="zh-CN" baseline="0" dirty="0"/>
              <a:t>and</a:t>
            </a:r>
            <a:r>
              <a:rPr lang="zh-CN" altLang="en-US" baseline="0" dirty="0"/>
              <a:t> </a:t>
            </a:r>
            <a:r>
              <a:rPr lang="en-US" altLang="zh-CN" baseline="0" dirty="0"/>
              <a:t>examine</a:t>
            </a:r>
            <a:r>
              <a:rPr lang="zh-CN" altLang="en-US" baseline="0" dirty="0"/>
              <a:t> </a:t>
            </a:r>
            <a:r>
              <a:rPr lang="en-US" altLang="zh-CN" baseline="0" dirty="0"/>
              <a:t>the</a:t>
            </a:r>
            <a:r>
              <a:rPr lang="zh-CN" altLang="en-US" baseline="0" dirty="0"/>
              <a:t> </a:t>
            </a:r>
            <a:r>
              <a:rPr lang="en-US" altLang="zh-CN" baseline="0" dirty="0"/>
              <a:t>corresponding</a:t>
            </a:r>
            <a:r>
              <a:rPr lang="zh-CN" altLang="en-US" baseline="0" dirty="0"/>
              <a:t> </a:t>
            </a:r>
            <a:r>
              <a:rPr lang="en-US" altLang="zh-CN" baseline="0" dirty="0"/>
              <a:t>coupon</a:t>
            </a:r>
            <a:r>
              <a:rPr lang="zh-CN" altLang="en-US" baseline="0" dirty="0"/>
              <a:t> </a:t>
            </a:r>
            <a:r>
              <a:rPr lang="en-US" altLang="zh-CN" baseline="0" dirty="0"/>
              <a:t>effects</a:t>
            </a:r>
            <a:r>
              <a:rPr lang="zh-CN" altLang="en-US" baseline="0" dirty="0"/>
              <a:t> </a:t>
            </a:r>
            <a:r>
              <a:rPr lang="en-US" altLang="zh-CN" baseline="0" dirty="0"/>
              <a:t>on</a:t>
            </a:r>
            <a:r>
              <a:rPr lang="zh-CN" altLang="en-US" baseline="0" dirty="0"/>
              <a:t> </a:t>
            </a:r>
            <a:r>
              <a:rPr lang="en-US" altLang="zh-CN" baseline="0" dirty="0"/>
              <a:t>each</a:t>
            </a:r>
            <a:r>
              <a:rPr lang="zh-CN" altLang="en-US" baseline="0" dirty="0"/>
              <a:t> </a:t>
            </a:r>
            <a:r>
              <a:rPr lang="en-US" altLang="zh-CN" baseline="0" dirty="0"/>
              <a:t>segment</a:t>
            </a:r>
          </a:p>
        </p:txBody>
      </p:sp>
      <p:sp>
        <p:nvSpPr>
          <p:cNvPr id="4" name="Slide Number Placeholder 3"/>
          <p:cNvSpPr>
            <a:spLocks noGrp="1"/>
          </p:cNvSpPr>
          <p:nvPr>
            <p:ph type="sldNum" sz="quarter" idx="10"/>
          </p:nvPr>
        </p:nvSpPr>
        <p:spPr/>
        <p:txBody>
          <a:bodyPr/>
          <a:lstStyle/>
          <a:p>
            <a:fld id="{537DA5E7-763F-0648-8E2E-AF256C77287D}" type="slidenum">
              <a:rPr lang="en-US" smtClean="0"/>
              <a:t>3</a:t>
            </a:fld>
            <a:endParaRPr lang="en-US"/>
          </a:p>
        </p:txBody>
      </p:sp>
    </p:spTree>
    <p:extLst>
      <p:ext uri="{BB962C8B-B14F-4D97-AF65-F5344CB8AC3E}">
        <p14:creationId xmlns:p14="http://schemas.microsoft.com/office/powerpoint/2010/main" val="1426838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Here</a:t>
            </a:r>
            <a:r>
              <a:rPr lang="zh-CN" altLang="en-US" baseline="0" dirty="0"/>
              <a:t> </a:t>
            </a:r>
            <a:r>
              <a:rPr lang="en-US" altLang="zh-CN" baseline="0" dirty="0"/>
              <a:t>is</a:t>
            </a:r>
            <a:r>
              <a:rPr lang="zh-CN" altLang="en-US" baseline="0" dirty="0"/>
              <a:t> </a:t>
            </a:r>
            <a:r>
              <a:rPr lang="en-US" altLang="zh-CN" baseline="0" dirty="0"/>
              <a:t>the</a:t>
            </a:r>
            <a:r>
              <a:rPr lang="zh-CN" altLang="en-US" baseline="0" dirty="0"/>
              <a:t> </a:t>
            </a:r>
            <a:r>
              <a:rPr lang="en-US" altLang="zh-CN" baseline="0" dirty="0"/>
              <a:t>methodology</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4</a:t>
            </a:fld>
            <a:endParaRPr lang="en-US"/>
          </a:p>
        </p:txBody>
      </p:sp>
    </p:spTree>
    <p:extLst>
      <p:ext uri="{BB962C8B-B14F-4D97-AF65-F5344CB8AC3E}">
        <p14:creationId xmlns:p14="http://schemas.microsoft.com/office/powerpoint/2010/main" val="1499356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Clear</a:t>
            </a:r>
            <a:r>
              <a:rPr lang="zh-CN" altLang="en-US" dirty="0"/>
              <a:t> </a:t>
            </a:r>
            <a:r>
              <a:rPr lang="en-US" altLang="zh-CN" dirty="0"/>
              <a:t>bimodal</a:t>
            </a:r>
            <a:r>
              <a:rPr lang="zh-CN" altLang="en-US" dirty="0"/>
              <a:t> </a:t>
            </a:r>
            <a:r>
              <a:rPr lang="en-US" altLang="zh-CN" dirty="0"/>
              <a:t>distribution.</a:t>
            </a:r>
            <a:r>
              <a:rPr lang="zh-CN" altLang="en-US" baseline="0" dirty="0"/>
              <a:t> </a:t>
            </a:r>
            <a:r>
              <a:rPr lang="en-US" altLang="zh-CN" baseline="0" dirty="0"/>
              <a:t>Intuitively</a:t>
            </a:r>
            <a:r>
              <a:rPr lang="zh-CN" altLang="en-US" baseline="0" dirty="0"/>
              <a:t> </a:t>
            </a:r>
            <a:r>
              <a:rPr lang="en-US" altLang="zh-CN" baseline="0" dirty="0"/>
              <a:t>segment</a:t>
            </a:r>
            <a:endParaRPr lang="en-US" altLang="zh-CN" dirty="0"/>
          </a:p>
          <a:p>
            <a:endParaRPr lang="en-US" altLang="zh-CN" dirty="0"/>
          </a:p>
          <a:p>
            <a:r>
              <a:rPr lang="en-US" altLang="zh-CN" dirty="0"/>
              <a:t>The</a:t>
            </a:r>
            <a:r>
              <a:rPr lang="zh-CN" altLang="en-US" dirty="0"/>
              <a:t> </a:t>
            </a:r>
            <a:r>
              <a:rPr lang="en-US" altLang="zh-CN" dirty="0"/>
              <a:t>way</a:t>
            </a:r>
            <a:r>
              <a:rPr lang="zh-CN" altLang="en-US" dirty="0"/>
              <a:t> </a:t>
            </a:r>
            <a:r>
              <a:rPr lang="en-US" altLang="zh-CN" dirty="0"/>
              <a:t>of</a:t>
            </a:r>
            <a:r>
              <a:rPr lang="zh-CN" altLang="en-US" dirty="0"/>
              <a:t> </a:t>
            </a:r>
            <a:r>
              <a:rPr lang="en-US" altLang="zh-CN" dirty="0"/>
              <a:t>categorizing</a:t>
            </a:r>
            <a:r>
              <a:rPr lang="zh-CN" altLang="en-US" dirty="0"/>
              <a:t> </a:t>
            </a:r>
            <a:r>
              <a:rPr lang="en-US" altLang="zh-CN" dirty="0"/>
              <a:t>(If</a:t>
            </a:r>
            <a:r>
              <a:rPr lang="zh-CN" altLang="en-US" dirty="0"/>
              <a:t> </a:t>
            </a:r>
            <a:r>
              <a:rPr lang="en-US" altLang="zh-CN" dirty="0"/>
              <a:t>statistically</a:t>
            </a:r>
            <a:r>
              <a:rPr lang="zh-CN" altLang="en-US" dirty="0"/>
              <a:t> </a:t>
            </a:r>
            <a:r>
              <a:rPr lang="en-US" altLang="zh-CN" dirty="0"/>
              <a:t>correct)</a:t>
            </a:r>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5</a:t>
            </a:fld>
            <a:endParaRPr lang="en-US"/>
          </a:p>
        </p:txBody>
      </p:sp>
    </p:spTree>
    <p:extLst>
      <p:ext uri="{BB962C8B-B14F-4D97-AF65-F5344CB8AC3E}">
        <p14:creationId xmlns:p14="http://schemas.microsoft.com/office/powerpoint/2010/main" val="668625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Based on the above </a:t>
            </a:r>
            <a:r>
              <a:rPr lang="en-US" altLang="zh-CN" sz="1200" kern="1200" dirty="0">
                <a:solidFill>
                  <a:schemeClr val="tx1"/>
                </a:solidFill>
                <a:effectLst/>
                <a:latin typeface="+mn-lt"/>
                <a:ea typeface="+mn-ea"/>
                <a:cs typeface="+mn-cs"/>
              </a:rPr>
              <a:t>18</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segmentation</a:t>
            </a:r>
            <a:r>
              <a:rPr lang="en-US" altLang="zh-CN" sz="1200" kern="12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the</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4</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types</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of</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spending,</a:t>
            </a:r>
            <a:r>
              <a:rPr lang="zh-CN" alt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 got 72 (4*3*3*2 = 72) subgroups of customer spending and </a:t>
            </a:r>
            <a:r>
              <a:rPr lang="en-US" altLang="zh-CN" sz="1200" kern="1200" dirty="0">
                <a:solidFill>
                  <a:schemeClr val="tx1"/>
                </a:solidFill>
                <a:effectLst/>
                <a:latin typeface="+mn-lt"/>
                <a:ea typeface="+mn-ea"/>
                <a:cs typeface="+mn-cs"/>
              </a:rPr>
              <a:t>got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72 pair of t-test</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results.</a:t>
            </a:r>
            <a:r>
              <a:rPr lang="zh-CN" altLang="en-US" sz="1200" kern="1200" baseline="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get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new</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dataset</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like</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this.</a:t>
            </a:r>
            <a:r>
              <a:rPr lang="zh-CN" altLang="en-US" sz="1200" kern="1200" baseline="0" dirty="0">
                <a:solidFill>
                  <a:schemeClr val="tx1"/>
                </a:solidFill>
                <a:effectLst/>
                <a:latin typeface="+mn-lt"/>
                <a:ea typeface="+mn-ea"/>
                <a:cs typeface="+mn-cs"/>
              </a:rPr>
              <a:t> </a:t>
            </a:r>
            <a:endParaRPr lang="en-US" altLang="zh-CN" sz="120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data contains not only the characteristics (like age, </a:t>
            </a:r>
            <a:r>
              <a:rPr lang="en-US" sz="1200" kern="1200" dirty="0" err="1">
                <a:solidFill>
                  <a:schemeClr val="tx1"/>
                </a:solidFill>
                <a:effectLst/>
                <a:latin typeface="+mn-lt"/>
                <a:ea typeface="+mn-ea"/>
                <a:cs typeface="+mn-cs"/>
              </a:rPr>
              <a:t>joindate</a:t>
            </a:r>
            <a:r>
              <a:rPr lang="en-US" sz="1200" kern="1200" dirty="0">
                <a:solidFill>
                  <a:schemeClr val="tx1"/>
                </a:solidFill>
                <a:effectLst/>
                <a:latin typeface="+mn-lt"/>
                <a:ea typeface="+mn-ea"/>
                <a:cs typeface="+mn-cs"/>
              </a:rPr>
              <a:t>, etc.) of this customer segment, but also the t-test results (like p-value and the mean of t-test). Based on these data, we implemented the following analysis to </a:t>
            </a:r>
            <a:r>
              <a:rPr lang="en-US" altLang="zh-CN" sz="1200" kern="1200" dirty="0">
                <a:solidFill>
                  <a:schemeClr val="tx1"/>
                </a:solidFill>
                <a:effectLst/>
                <a:latin typeface="+mn-lt"/>
                <a:ea typeface="+mn-ea"/>
                <a:cs typeface="+mn-cs"/>
              </a:rPr>
              <a:t>check</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coupon effects on the spending of these customers (significant or insignificant, positive or negative)</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Set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significance</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level</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to</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be</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1%,</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we</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can</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get</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49</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remaining</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t-test</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that</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represent</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significant</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coupon</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effects</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on</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customer</a:t>
            </a:r>
            <a:r>
              <a:rPr lang="zh-CN" altLang="en-US" sz="1200" kern="1200" baseline="0" dirty="0">
                <a:solidFill>
                  <a:schemeClr val="tx1"/>
                </a:solidFill>
                <a:effectLst/>
                <a:latin typeface="+mn-lt"/>
                <a:ea typeface="+mn-ea"/>
                <a:cs typeface="+mn-cs"/>
              </a:rPr>
              <a:t> </a:t>
            </a:r>
            <a:r>
              <a:rPr lang="en-US" altLang="zh-CN" sz="1200" kern="1200" baseline="0" dirty="0">
                <a:solidFill>
                  <a:schemeClr val="tx1"/>
                </a:solidFill>
                <a:effectLst/>
                <a:latin typeface="+mn-lt"/>
                <a:ea typeface="+mn-ea"/>
                <a:cs typeface="+mn-cs"/>
              </a:rPr>
              <a:t>spending</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6</a:t>
            </a:fld>
            <a:endParaRPr lang="en-US"/>
          </a:p>
        </p:txBody>
      </p:sp>
    </p:spTree>
    <p:extLst>
      <p:ext uri="{BB962C8B-B14F-4D97-AF65-F5344CB8AC3E}">
        <p14:creationId xmlns:p14="http://schemas.microsoft.com/office/powerpoint/2010/main" val="7833296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Before</a:t>
            </a:r>
            <a:r>
              <a:rPr lang="zh-CN" altLang="en-US" dirty="0"/>
              <a:t> </a:t>
            </a:r>
            <a:r>
              <a:rPr lang="en-US" altLang="zh-CN" dirty="0"/>
              <a:t>we</a:t>
            </a:r>
            <a:r>
              <a:rPr lang="zh-CN" altLang="en-US" dirty="0"/>
              <a:t> </a:t>
            </a:r>
            <a:r>
              <a:rPr lang="en-US" altLang="zh-CN" dirty="0"/>
              <a:t>dive</a:t>
            </a:r>
            <a:r>
              <a:rPr lang="zh-CN" altLang="en-US" dirty="0"/>
              <a:t> </a:t>
            </a:r>
            <a:r>
              <a:rPr lang="en-US" altLang="zh-CN" dirty="0"/>
              <a:t>into</a:t>
            </a:r>
            <a:r>
              <a:rPr lang="zh-CN" altLang="en-US" dirty="0"/>
              <a:t> </a:t>
            </a:r>
            <a:r>
              <a:rPr lang="en-US" altLang="zh-CN" dirty="0"/>
              <a:t>the</a:t>
            </a:r>
            <a:r>
              <a:rPr lang="zh-CN" altLang="en-US" dirty="0"/>
              <a:t> </a:t>
            </a:r>
            <a:r>
              <a:rPr lang="en-US" altLang="zh-CN" dirty="0"/>
              <a:t>final</a:t>
            </a:r>
            <a:r>
              <a:rPr lang="zh-CN" altLang="en-US" dirty="0"/>
              <a:t> </a:t>
            </a:r>
            <a:r>
              <a:rPr lang="en-US" altLang="zh-CN" dirty="0"/>
              <a:t>revenue</a:t>
            </a:r>
            <a:r>
              <a:rPr lang="en-US" altLang="zh-CN" baseline="0" dirty="0"/>
              <a:t>,</a:t>
            </a:r>
            <a:r>
              <a:rPr lang="zh-CN" altLang="en-US" baseline="0" dirty="0"/>
              <a:t> </a:t>
            </a:r>
            <a:r>
              <a:rPr lang="en-US" altLang="zh-CN" baseline="0" dirty="0"/>
              <a:t>we</a:t>
            </a:r>
            <a:r>
              <a:rPr lang="zh-CN" altLang="en-US" baseline="0" dirty="0"/>
              <a:t> </a:t>
            </a:r>
            <a:r>
              <a:rPr lang="en-US" altLang="zh-CN" baseline="0" dirty="0"/>
              <a:t>can</a:t>
            </a:r>
            <a:r>
              <a:rPr lang="zh-CN" altLang="en-US" baseline="0" dirty="0"/>
              <a:t> </a:t>
            </a:r>
            <a:r>
              <a:rPr lang="en-US" altLang="zh-CN" baseline="0" dirty="0"/>
              <a:t>analyze</a:t>
            </a:r>
            <a:r>
              <a:rPr lang="zh-CN" altLang="en-US" baseline="0" dirty="0"/>
              <a:t> </a:t>
            </a:r>
            <a:r>
              <a:rPr lang="en-US" altLang="zh-CN" baseline="0" dirty="0"/>
              <a:t>at</a:t>
            </a:r>
            <a:r>
              <a:rPr lang="zh-CN" altLang="en-US" baseline="0" dirty="0"/>
              <a:t> </a:t>
            </a:r>
            <a:r>
              <a:rPr lang="en-US" altLang="zh-CN" baseline="0" dirty="0"/>
              <a:t>a</a:t>
            </a:r>
            <a:r>
              <a:rPr lang="zh-CN" altLang="en-US" baseline="0" dirty="0"/>
              <a:t> </a:t>
            </a:r>
            <a:r>
              <a:rPr lang="en-US" altLang="zh-CN" baseline="0" dirty="0"/>
              <a:t>single</a:t>
            </a:r>
            <a:r>
              <a:rPr lang="zh-CN" altLang="en-US" baseline="0" dirty="0"/>
              <a:t> </a:t>
            </a:r>
            <a:r>
              <a:rPr lang="en-US" altLang="zh-CN" baseline="0" dirty="0"/>
              <a:t>item</a:t>
            </a:r>
            <a:r>
              <a:rPr lang="zh-CN" altLang="en-US" baseline="0" dirty="0"/>
              <a:t> </a:t>
            </a:r>
            <a:r>
              <a:rPr lang="en-US" altLang="zh-CN" baseline="0" dirty="0"/>
              <a:t>spending</a:t>
            </a:r>
            <a:r>
              <a:rPr lang="zh-CN" altLang="en-US" baseline="0" dirty="0"/>
              <a:t> </a:t>
            </a:r>
            <a:r>
              <a:rPr lang="en-US" altLang="zh-CN" baseline="0" dirty="0"/>
              <a:t>level.</a:t>
            </a:r>
          </a:p>
          <a:p>
            <a:r>
              <a:rPr lang="en-US" altLang="zh-CN" baseline="0" dirty="0"/>
              <a:t>In</a:t>
            </a:r>
            <a:r>
              <a:rPr lang="zh-CN" altLang="en-US" baseline="0" dirty="0"/>
              <a:t> </a:t>
            </a:r>
            <a:r>
              <a:rPr lang="en-US" altLang="zh-CN" baseline="0" dirty="0"/>
              <a:t>this</a:t>
            </a:r>
            <a:r>
              <a:rPr lang="zh-CN" altLang="en-US" baseline="0" dirty="0"/>
              <a:t> </a:t>
            </a:r>
            <a:r>
              <a:rPr lang="en-US" altLang="zh-CN" baseline="0" dirty="0"/>
              <a:t>way,</a:t>
            </a:r>
            <a:r>
              <a:rPr lang="zh-CN" altLang="en-US" baseline="0" dirty="0"/>
              <a:t> </a:t>
            </a:r>
            <a:r>
              <a:rPr lang="en-US" altLang="zh-CN" baseline="0" dirty="0"/>
              <a:t>we</a:t>
            </a:r>
            <a:r>
              <a:rPr lang="zh-CN" altLang="en-US" baseline="0" dirty="0"/>
              <a:t> </a:t>
            </a:r>
            <a:r>
              <a:rPr lang="en-US" altLang="zh-CN" baseline="0" dirty="0"/>
              <a:t>can</a:t>
            </a:r>
            <a:r>
              <a:rPr lang="zh-CN" altLang="en-US" baseline="0" dirty="0"/>
              <a:t> </a:t>
            </a:r>
            <a:r>
              <a:rPr lang="en-US" altLang="zh-CN" baseline="0" dirty="0"/>
              <a:t>test</a:t>
            </a:r>
            <a:r>
              <a:rPr lang="is-IS" altLang="zh-CN" baseline="0" dirty="0"/>
              <a:t>…</a:t>
            </a:r>
            <a:endParaRPr lang="en-US" dirty="0"/>
          </a:p>
        </p:txBody>
      </p:sp>
      <p:sp>
        <p:nvSpPr>
          <p:cNvPr id="4" name="Slide Number Placeholder 3"/>
          <p:cNvSpPr>
            <a:spLocks noGrp="1"/>
          </p:cNvSpPr>
          <p:nvPr>
            <p:ph type="sldNum" sz="quarter" idx="10"/>
          </p:nvPr>
        </p:nvSpPr>
        <p:spPr/>
        <p:txBody>
          <a:bodyPr/>
          <a:lstStyle/>
          <a:p>
            <a:fld id="{537DA5E7-763F-0648-8E2E-AF256C77287D}" type="slidenum">
              <a:rPr lang="en-US" smtClean="0"/>
              <a:t>7</a:t>
            </a:fld>
            <a:endParaRPr lang="en-US"/>
          </a:p>
        </p:txBody>
      </p:sp>
    </p:spTree>
    <p:extLst>
      <p:ext uri="{BB962C8B-B14F-4D97-AF65-F5344CB8AC3E}">
        <p14:creationId xmlns:p14="http://schemas.microsoft.com/office/powerpoint/2010/main" val="2127821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37DA5E7-763F-0648-8E2E-AF256C77287D}" type="slidenum">
              <a:rPr lang="en-US" smtClean="0"/>
              <a:t>8</a:t>
            </a:fld>
            <a:endParaRPr lang="en-US"/>
          </a:p>
        </p:txBody>
      </p:sp>
    </p:spTree>
    <p:extLst>
      <p:ext uri="{BB962C8B-B14F-4D97-AF65-F5344CB8AC3E}">
        <p14:creationId xmlns:p14="http://schemas.microsoft.com/office/powerpoint/2010/main" val="1719371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Change</a:t>
            </a:r>
            <a:r>
              <a:rPr lang="zh-CN" altLang="en-US" dirty="0"/>
              <a:t> </a:t>
            </a:r>
            <a:r>
              <a:rPr lang="en-US" altLang="zh-CN" dirty="0"/>
              <a:t>the</a:t>
            </a:r>
            <a:r>
              <a:rPr lang="zh-CN" altLang="en-US" dirty="0"/>
              <a:t> </a:t>
            </a:r>
            <a:r>
              <a:rPr lang="en-US" altLang="zh-CN" dirty="0"/>
              <a:t>dimension</a:t>
            </a:r>
            <a:r>
              <a:rPr lang="zh-CN" altLang="en-US" dirty="0"/>
              <a:t> </a:t>
            </a:r>
            <a:r>
              <a:rPr lang="en-US" altLang="zh-CN" dirty="0"/>
              <a:t>to</a:t>
            </a:r>
            <a:r>
              <a:rPr lang="zh-CN" altLang="en-US" dirty="0"/>
              <a:t> </a:t>
            </a:r>
            <a:r>
              <a:rPr lang="en-US" altLang="zh-CN" dirty="0" err="1"/>
              <a:t>joindate</a:t>
            </a:r>
            <a:r>
              <a:rPr lang="zh-CN" altLang="en-US" baseline="0" dirty="0"/>
              <a:t> </a:t>
            </a:r>
            <a:r>
              <a:rPr lang="en-US" altLang="zh-CN" baseline="0" dirty="0"/>
              <a:t>category,</a:t>
            </a:r>
            <a:r>
              <a:rPr lang="zh-CN" altLang="en-US" baseline="0" dirty="0"/>
              <a:t> </a:t>
            </a:r>
            <a:r>
              <a:rPr lang="en-US" altLang="zh-CN" baseline="0" dirty="0"/>
              <a:t>no</a:t>
            </a:r>
            <a:r>
              <a:rPr lang="zh-CN" altLang="en-US" baseline="0" dirty="0"/>
              <a:t> </a:t>
            </a:r>
            <a:r>
              <a:rPr lang="en-US" altLang="zh-CN" baseline="0" dirty="0"/>
              <a:t>much</a:t>
            </a:r>
            <a:r>
              <a:rPr lang="zh-CN" altLang="en-US" baseline="0" dirty="0"/>
              <a:t> </a:t>
            </a:r>
            <a:r>
              <a:rPr lang="en-US" altLang="zh-CN" baseline="0" dirty="0"/>
              <a:t>difference</a:t>
            </a:r>
            <a:r>
              <a:rPr lang="zh-CN" altLang="en-US" baseline="0" dirty="0"/>
              <a:t> </a:t>
            </a:r>
            <a:r>
              <a:rPr lang="en-US" altLang="zh-CN" baseline="0" dirty="0"/>
              <a:t>between</a:t>
            </a:r>
            <a:r>
              <a:rPr lang="zh-CN" altLang="en-US" baseline="0" dirty="0"/>
              <a:t> </a:t>
            </a:r>
            <a:r>
              <a:rPr lang="en-US" altLang="zh-CN" baseline="0" dirty="0"/>
              <a:t>new</a:t>
            </a:r>
            <a:r>
              <a:rPr lang="zh-CN" altLang="en-US" baseline="0" dirty="0"/>
              <a:t> </a:t>
            </a:r>
            <a:r>
              <a:rPr lang="en-US" altLang="zh-CN" baseline="0" dirty="0"/>
              <a:t>and</a:t>
            </a:r>
            <a:r>
              <a:rPr lang="zh-CN" altLang="en-US" baseline="0" dirty="0"/>
              <a:t> </a:t>
            </a:r>
            <a:r>
              <a:rPr lang="en-US" altLang="zh-CN" baseline="0" dirty="0"/>
              <a:t>old</a:t>
            </a:r>
            <a:r>
              <a:rPr lang="zh-CN" altLang="en-US" baseline="0" dirty="0"/>
              <a:t> </a:t>
            </a:r>
            <a:r>
              <a:rPr lang="en-US" altLang="zh-CN" baseline="0" dirty="0"/>
              <a:t>users.</a:t>
            </a:r>
          </a:p>
          <a:p>
            <a:r>
              <a:rPr lang="en-US" altLang="zh-CN" baseline="0" dirty="0"/>
              <a:t>But</a:t>
            </a:r>
            <a:r>
              <a:rPr lang="zh-CN" altLang="en-US" baseline="0" dirty="0"/>
              <a:t> </a:t>
            </a:r>
            <a:r>
              <a:rPr lang="en-US" altLang="zh-CN" baseline="0" dirty="0"/>
              <a:t>we</a:t>
            </a:r>
            <a:r>
              <a:rPr lang="zh-CN" altLang="en-US" baseline="0" dirty="0"/>
              <a:t> </a:t>
            </a:r>
            <a:r>
              <a:rPr lang="en-US" altLang="zh-CN" baseline="0" dirty="0"/>
              <a:t>can</a:t>
            </a:r>
            <a:r>
              <a:rPr lang="zh-CN" altLang="en-US" baseline="0" dirty="0"/>
              <a:t> </a:t>
            </a:r>
            <a:r>
              <a:rPr lang="en-US" altLang="zh-CN" baseline="0" dirty="0"/>
              <a:t>see</a:t>
            </a:r>
            <a:r>
              <a:rPr lang="zh-CN" altLang="en-US" baseline="0" dirty="0"/>
              <a:t> </a:t>
            </a:r>
            <a:endParaRPr lang="en-US" altLang="zh-CN" baseline="0" dirty="0"/>
          </a:p>
        </p:txBody>
      </p:sp>
      <p:sp>
        <p:nvSpPr>
          <p:cNvPr id="4" name="Slide Number Placeholder 3"/>
          <p:cNvSpPr>
            <a:spLocks noGrp="1"/>
          </p:cNvSpPr>
          <p:nvPr>
            <p:ph type="sldNum" sz="quarter" idx="10"/>
          </p:nvPr>
        </p:nvSpPr>
        <p:spPr/>
        <p:txBody>
          <a:bodyPr/>
          <a:lstStyle/>
          <a:p>
            <a:fld id="{537DA5E7-763F-0648-8E2E-AF256C77287D}" type="slidenum">
              <a:rPr lang="en-US" smtClean="0"/>
              <a:t>9</a:t>
            </a:fld>
            <a:endParaRPr lang="en-US"/>
          </a:p>
        </p:txBody>
      </p:sp>
    </p:spTree>
    <p:extLst>
      <p:ext uri="{BB962C8B-B14F-4D97-AF65-F5344CB8AC3E}">
        <p14:creationId xmlns:p14="http://schemas.microsoft.com/office/powerpoint/2010/main" val="59599426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744C588-6D76-4247-9345-F047FD3E80E6}" type="datetimeFigureOut">
              <a:rPr lang="en-US" smtClean="0"/>
              <a:t>7/27/19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BF1E94CF-A9BD-3944-AF3E-248074D35FB1}" type="slidenum">
              <a:rPr lang="en-US" smtClean="0"/>
              <a:t>‹#›</a:t>
            </a:fld>
            <a:endParaRPr lang="en-US"/>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44C588-6D76-4247-9345-F047FD3E80E6}" type="datetimeFigureOut">
              <a:rPr lang="en-US" smtClean="0"/>
              <a:t>7/27/19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E94CF-A9BD-3944-AF3E-248074D35FB1}" type="slidenum">
              <a:rPr lang="en-US" smtClean="0"/>
              <a:t>‹#›</a:t>
            </a:fld>
            <a:endParaRPr lang="en-US"/>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44C588-6D76-4247-9345-F047FD3E80E6}" type="datetimeFigureOut">
              <a:rPr lang="en-US" smtClean="0"/>
              <a:t>7/27/19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E94CF-A9BD-3944-AF3E-248074D35FB1}"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25099" y="0"/>
            <a:ext cx="10058400" cy="1609344"/>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44C588-6D76-4247-9345-F047FD3E80E6}" type="datetimeFigureOut">
              <a:rPr lang="en-US" smtClean="0"/>
              <a:t>7/27/19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E94CF-A9BD-3944-AF3E-248074D35FB1}"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E744C588-6D76-4247-9345-F047FD3E80E6}" type="datetimeFigureOut">
              <a:rPr lang="en-US" smtClean="0"/>
              <a:t>7/27/19</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BF1E94CF-A9BD-3944-AF3E-248074D35FB1}" type="slidenum">
              <a:rPr lang="en-US" smtClean="0"/>
              <a:t>‹#›</a:t>
            </a:fld>
            <a:endParaRPr lang="en-US"/>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744C588-6D76-4247-9345-F047FD3E80E6}" type="datetimeFigureOut">
              <a:rPr lang="en-US" smtClean="0"/>
              <a:t>7/27/19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1E94CF-A9BD-3944-AF3E-248074D35FB1}" type="slidenum">
              <a:rPr lang="en-US" smtClean="0"/>
              <a:t>‹#›</a:t>
            </a:fld>
            <a:endParaRPr lang="en-US"/>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744C588-6D76-4247-9345-F047FD3E80E6}" type="datetimeFigureOut">
              <a:rPr lang="en-US" smtClean="0"/>
              <a:t>7/27/19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1E94CF-A9BD-3944-AF3E-248074D35FB1}"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E744C588-6D76-4247-9345-F047FD3E80E6}" type="datetimeFigureOut">
              <a:rPr lang="en-US" smtClean="0"/>
              <a:t>7/27/19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1E94CF-A9BD-3944-AF3E-248074D35FB1}" type="slidenum">
              <a:rPr lang="en-US" smtClean="0"/>
              <a:t>‹#›</a:t>
            </a:fld>
            <a:endParaRPr lang="en-US"/>
          </a:p>
        </p:txBody>
      </p:sp>
      <p:sp>
        <p:nvSpPr>
          <p:cNvPr id="6" name="Title 5"/>
          <p:cNvSpPr>
            <a:spLocks noGrp="1"/>
          </p:cNvSpPr>
          <p:nvPr>
            <p:ph type="title"/>
          </p:nvPr>
        </p:nvSpPr>
        <p:spPr/>
        <p:txBody>
          <a:bodyPr/>
          <a:lstStyle/>
          <a:p>
            <a:r>
              <a:rPr lang="en-US"/>
              <a:t>Click to edit Master title style</a:t>
            </a:r>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44C588-6D76-4247-9345-F047FD3E80E6}" type="datetimeFigureOut">
              <a:rPr lang="en-US" smtClean="0"/>
              <a:t>7/27/19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1E94CF-A9BD-3944-AF3E-248074D35FB1}" type="slidenum">
              <a:rPr lang="en-US" smtClean="0"/>
              <a:t>‹#›</a:t>
            </a:fld>
            <a:endParaRPr lang="en-US"/>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44C588-6D76-4247-9345-F047FD3E80E6}" type="datetimeFigureOut">
              <a:rPr lang="en-US" smtClean="0"/>
              <a:t>7/27/19</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BF1E94CF-A9BD-3944-AF3E-248074D35FB1}" type="slidenum">
              <a:rPr lang="en-US" smtClean="0"/>
              <a:t>‹#›</a:t>
            </a:fld>
            <a:endParaRPr lang="en-US"/>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44C588-6D76-4247-9345-F047FD3E80E6}" type="datetimeFigureOut">
              <a:rPr lang="en-US" smtClean="0"/>
              <a:t>7/27/19</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BF1E94CF-A9BD-3944-AF3E-248074D35FB1}" type="slidenum">
              <a:rPr lang="en-US" smtClean="0"/>
              <a:t>‹#›</a:t>
            </a:fld>
            <a:endParaRPr lang="en-US"/>
          </a:p>
        </p:txBody>
      </p:sp>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3465" y="0"/>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E744C588-6D76-4247-9345-F047FD3E80E6}" type="datetimeFigureOut">
              <a:rPr lang="en-US" smtClean="0"/>
              <a:t>7/27/19</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BF1E94CF-A9BD-3944-AF3E-248074D35FB1}" type="slidenum">
              <a:rPr lang="en-US" smtClean="0"/>
              <a:t>‹#›</a:t>
            </a:fld>
            <a:endParaRPr lang="en-US"/>
          </a:p>
        </p:txBody>
      </p:sp>
    </p:spTree>
    <p:extLst>
      <p:ext uri="{BB962C8B-B14F-4D97-AF65-F5344CB8AC3E}">
        <p14:creationId xmlns:p14="http://schemas.microsoft.com/office/powerpoint/2010/main" val="207256962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tiff"/><Relationship Id="rId7" Type="http://schemas.openxmlformats.org/officeDocument/2006/relationships/image" Target="../media/image30.tiff"/><Relationship Id="rId2" Type="http://schemas.openxmlformats.org/officeDocument/2006/relationships/image" Target="../media/image25.tiff"/><Relationship Id="rId1" Type="http://schemas.openxmlformats.org/officeDocument/2006/relationships/slideLayout" Target="../slideLayouts/slideLayout1.xml"/><Relationship Id="rId6" Type="http://schemas.openxmlformats.org/officeDocument/2006/relationships/image" Target="../media/image29.tiff"/><Relationship Id="rId5" Type="http://schemas.openxmlformats.org/officeDocument/2006/relationships/image" Target="../media/image28.tiff"/><Relationship Id="rId4" Type="http://schemas.openxmlformats.org/officeDocument/2006/relationships/image" Target="../media/image27.tiff"/></Relationships>
</file>

<file path=ppt/slides/_rels/slide21.xml.rels><?xml version="1.0" encoding="UTF-8" standalone="yes"?>
<Relationships xmlns="http://schemas.openxmlformats.org/package/2006/relationships"><Relationship Id="rId3" Type="http://schemas.openxmlformats.org/officeDocument/2006/relationships/image" Target="../media/image32.tiff"/><Relationship Id="rId7" Type="http://schemas.openxmlformats.org/officeDocument/2006/relationships/image" Target="../media/image36.tiff"/><Relationship Id="rId2" Type="http://schemas.openxmlformats.org/officeDocument/2006/relationships/image" Target="../media/image31.tiff"/><Relationship Id="rId1" Type="http://schemas.openxmlformats.org/officeDocument/2006/relationships/slideLayout" Target="../slideLayouts/slideLayout2.xml"/><Relationship Id="rId6" Type="http://schemas.openxmlformats.org/officeDocument/2006/relationships/image" Target="../media/image35.tiff"/><Relationship Id="rId5" Type="http://schemas.openxmlformats.org/officeDocument/2006/relationships/image" Target="../media/image34.tiff"/><Relationship Id="rId4" Type="http://schemas.openxmlformats.org/officeDocument/2006/relationships/image" Target="../media/image33.tiff"/></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email">
            <a:alphaModFix amt="20000"/>
            <a:extLst>
              <a:ext uri="{28A0092B-C50C-407E-A947-70E740481C1C}">
                <a14:useLocalDpi xmlns:a14="http://schemas.microsoft.com/office/drawing/2010/main"/>
              </a:ext>
            </a:extLst>
          </a:blip>
          <a:srcRect/>
          <a:stretch/>
        </p:blipFill>
        <p:spPr>
          <a:xfrm>
            <a:off x="-471709" y="-49979"/>
            <a:ext cx="13095509" cy="6907979"/>
          </a:xfrm>
          <a:prstGeom prst="rect">
            <a:avLst/>
          </a:prstGeom>
        </p:spPr>
      </p:pic>
      <p:sp>
        <p:nvSpPr>
          <p:cNvPr id="2" name="TextBox 1"/>
          <p:cNvSpPr txBox="1"/>
          <p:nvPr/>
        </p:nvSpPr>
        <p:spPr>
          <a:xfrm>
            <a:off x="1800914" y="1221473"/>
            <a:ext cx="8129278" cy="1446550"/>
          </a:xfrm>
          <a:prstGeom prst="rect">
            <a:avLst/>
          </a:prstGeom>
          <a:noFill/>
        </p:spPr>
        <p:txBody>
          <a:bodyPr wrap="none" rtlCol="0">
            <a:spAutoFit/>
          </a:bodyPr>
          <a:lstStyle/>
          <a:p>
            <a:pPr algn="ctr"/>
            <a:r>
              <a:rPr lang="en-US" altLang="zh-CN" sz="4400" dirty="0" err="1"/>
              <a:t>LocalArt</a:t>
            </a:r>
            <a:r>
              <a:rPr lang="zh-CN" altLang="en-US" sz="4400" dirty="0"/>
              <a:t> </a:t>
            </a:r>
            <a:endParaRPr lang="en-US" altLang="zh-CN" sz="4400" dirty="0"/>
          </a:p>
          <a:p>
            <a:pPr algn="ctr"/>
            <a:r>
              <a:rPr lang="en-US" altLang="zh-CN" sz="4400" dirty="0"/>
              <a:t>Coupon</a:t>
            </a:r>
            <a:r>
              <a:rPr lang="zh-CN" altLang="en-US" sz="4400" dirty="0"/>
              <a:t> </a:t>
            </a:r>
            <a:r>
              <a:rPr lang="en-US" altLang="zh-CN" sz="4400" dirty="0"/>
              <a:t>Effectiveness</a:t>
            </a:r>
            <a:r>
              <a:rPr lang="zh-CN" altLang="en-US" sz="4400" dirty="0"/>
              <a:t> </a:t>
            </a:r>
            <a:r>
              <a:rPr lang="en-US" altLang="zh-CN" sz="4400" dirty="0"/>
              <a:t>Analysis</a:t>
            </a:r>
            <a:endParaRPr lang="en-US" sz="4400" dirty="0"/>
          </a:p>
        </p:txBody>
      </p:sp>
      <p:sp>
        <p:nvSpPr>
          <p:cNvPr id="4" name="TextBox 3"/>
          <p:cNvSpPr txBox="1"/>
          <p:nvPr/>
        </p:nvSpPr>
        <p:spPr>
          <a:xfrm>
            <a:off x="7529469" y="3091111"/>
            <a:ext cx="3125471" cy="461665"/>
          </a:xfrm>
          <a:prstGeom prst="rect">
            <a:avLst/>
          </a:prstGeom>
          <a:noFill/>
        </p:spPr>
        <p:txBody>
          <a:bodyPr wrap="none" rtlCol="0">
            <a:spAutoFit/>
          </a:bodyPr>
          <a:lstStyle/>
          <a:p>
            <a:r>
              <a:rPr lang="en-US" altLang="zh-CN" sz="2400" dirty="0"/>
              <a:t>Based</a:t>
            </a:r>
            <a:r>
              <a:rPr lang="zh-CN" altLang="en-US" sz="2400" dirty="0"/>
              <a:t> </a:t>
            </a:r>
            <a:r>
              <a:rPr lang="en-US" altLang="zh-CN" sz="2400" dirty="0"/>
              <a:t>on</a:t>
            </a:r>
            <a:r>
              <a:rPr lang="zh-CN" altLang="en-US" sz="2400" dirty="0"/>
              <a:t> </a:t>
            </a:r>
            <a:r>
              <a:rPr lang="en-US" altLang="zh-CN" sz="2400" dirty="0"/>
              <a:t>T-test</a:t>
            </a:r>
            <a:r>
              <a:rPr lang="zh-CN" altLang="en-US" sz="2400" dirty="0"/>
              <a:t> </a:t>
            </a:r>
            <a:r>
              <a:rPr lang="en-US" altLang="zh-CN" sz="2400" dirty="0"/>
              <a:t>method</a:t>
            </a:r>
            <a:endParaRPr lang="en-US" sz="2400" dirty="0"/>
          </a:p>
        </p:txBody>
      </p:sp>
      <p:sp>
        <p:nvSpPr>
          <p:cNvPr id="5" name="Content Placeholder 4"/>
          <p:cNvSpPr>
            <a:spLocks noGrp="1"/>
          </p:cNvSpPr>
          <p:nvPr>
            <p:ph idx="1"/>
          </p:nvPr>
        </p:nvSpPr>
        <p:spPr>
          <a:xfrm>
            <a:off x="9092204" y="4838582"/>
            <a:ext cx="2765612" cy="1546411"/>
          </a:xfrm>
        </p:spPr>
        <p:txBody>
          <a:bodyPr>
            <a:normAutofit/>
          </a:bodyPr>
          <a:lstStyle/>
          <a:p>
            <a:pPr marL="0" indent="0">
              <a:buNone/>
            </a:pPr>
            <a:r>
              <a:rPr lang="en-US" altLang="zh-CN" dirty="0"/>
              <a:t>Xudong</a:t>
            </a:r>
            <a:r>
              <a:rPr lang="zh-CN" altLang="en-US" dirty="0"/>
              <a:t> </a:t>
            </a:r>
            <a:r>
              <a:rPr lang="en-US" altLang="zh-CN" dirty="0"/>
              <a:t>ZHANG</a:t>
            </a:r>
          </a:p>
          <a:p>
            <a:pPr marL="0" indent="0">
              <a:buNone/>
            </a:pPr>
            <a:r>
              <a:rPr lang="en-US" altLang="zh-CN" dirty="0"/>
              <a:t>Nov</a:t>
            </a:r>
            <a:r>
              <a:rPr lang="zh-CN" altLang="en-US" dirty="0"/>
              <a:t> </a:t>
            </a:r>
            <a:r>
              <a:rPr lang="en-US" altLang="zh-CN" dirty="0"/>
              <a:t>28</a:t>
            </a:r>
            <a:r>
              <a:rPr lang="zh-CN" altLang="en-US" dirty="0"/>
              <a:t> </a:t>
            </a:r>
            <a:r>
              <a:rPr lang="en-US" altLang="zh-CN" dirty="0"/>
              <a:t>2017</a:t>
            </a:r>
          </a:p>
        </p:txBody>
      </p:sp>
      <p:cxnSp>
        <p:nvCxnSpPr>
          <p:cNvPr id="8" name="Straight Connector 7"/>
          <p:cNvCxnSpPr/>
          <p:nvPr/>
        </p:nvCxnSpPr>
        <p:spPr>
          <a:xfrm>
            <a:off x="1675404" y="2694446"/>
            <a:ext cx="8648340"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5280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525099" y="1270001"/>
            <a:ext cx="7271175" cy="5236410"/>
          </a:xfrm>
          <a:prstGeom prst="rect">
            <a:avLst/>
          </a:prstGeom>
        </p:spPr>
      </p:pic>
      <p:sp>
        <p:nvSpPr>
          <p:cNvPr id="5" name="Title 1"/>
          <p:cNvSpPr>
            <a:spLocks noGrp="1"/>
          </p:cNvSpPr>
          <p:nvPr>
            <p:ph type="title"/>
          </p:nvPr>
        </p:nvSpPr>
        <p:spPr>
          <a:xfrm>
            <a:off x="525099" y="0"/>
            <a:ext cx="10058400" cy="1609344"/>
          </a:xfrm>
        </p:spPr>
        <p:txBody>
          <a:bodyPr/>
          <a:lstStyle/>
          <a:p>
            <a:r>
              <a:rPr lang="en-US" altLang="zh-CN" dirty="0"/>
              <a:t>Data</a:t>
            </a:r>
            <a:r>
              <a:rPr lang="zh-CN" altLang="en-US" dirty="0"/>
              <a:t> </a:t>
            </a:r>
            <a:r>
              <a:rPr lang="en-US" altLang="zh-CN" dirty="0"/>
              <a:t>analysis</a:t>
            </a:r>
            <a:endParaRPr lang="en-US" dirty="0"/>
          </a:p>
        </p:txBody>
      </p:sp>
      <p:sp>
        <p:nvSpPr>
          <p:cNvPr id="6" name="TextBox 5"/>
          <p:cNvSpPr txBox="1"/>
          <p:nvPr/>
        </p:nvSpPr>
        <p:spPr>
          <a:xfrm>
            <a:off x="9600623" y="343007"/>
            <a:ext cx="2345514" cy="461665"/>
          </a:xfrm>
          <a:prstGeom prst="rect">
            <a:avLst/>
          </a:prstGeom>
          <a:noFill/>
        </p:spPr>
        <p:txBody>
          <a:bodyPr wrap="none" rtlCol="0">
            <a:spAutoFit/>
          </a:bodyPr>
          <a:lstStyle/>
          <a:p>
            <a:r>
              <a:rPr lang="en-US" altLang="zh-CN" sz="2400"/>
              <a:t>One</a:t>
            </a:r>
            <a:r>
              <a:rPr lang="zh-CN" altLang="en-US" sz="2400" dirty="0"/>
              <a:t> </a:t>
            </a:r>
            <a:r>
              <a:rPr lang="en-US" altLang="zh-CN" sz="2400" dirty="0"/>
              <a:t>dimension</a:t>
            </a:r>
            <a:endParaRPr lang="en-US" sz="2400" dirty="0"/>
          </a:p>
        </p:txBody>
      </p:sp>
      <p:sp>
        <p:nvSpPr>
          <p:cNvPr id="7" name="TextBox 6"/>
          <p:cNvSpPr txBox="1"/>
          <p:nvPr/>
        </p:nvSpPr>
        <p:spPr>
          <a:xfrm>
            <a:off x="8349921" y="2641600"/>
            <a:ext cx="2657459" cy="461665"/>
          </a:xfrm>
          <a:prstGeom prst="rect">
            <a:avLst/>
          </a:prstGeom>
          <a:noFill/>
        </p:spPr>
        <p:txBody>
          <a:bodyPr wrap="none" rtlCol="0">
            <a:spAutoFit/>
          </a:bodyPr>
          <a:lstStyle/>
          <a:p>
            <a:r>
              <a:rPr lang="en-US" altLang="zh-CN" sz="2400"/>
              <a:t>Similar</a:t>
            </a:r>
            <a:r>
              <a:rPr lang="zh-CN" altLang="en-US" sz="2400" dirty="0"/>
              <a:t> </a:t>
            </a:r>
            <a:r>
              <a:rPr lang="en-US" altLang="zh-CN" sz="2400" dirty="0"/>
              <a:t>reasoning</a:t>
            </a:r>
            <a:endParaRPr lang="en-US" sz="2400" dirty="0"/>
          </a:p>
        </p:txBody>
      </p:sp>
      <p:pic>
        <p:nvPicPr>
          <p:cNvPr id="8" name="Picture 7"/>
          <p:cNvPicPr>
            <a:picLocks noChangeAspect="1"/>
          </p:cNvPicPr>
          <p:nvPr/>
        </p:nvPicPr>
        <p:blipFill rotWithShape="1">
          <a:blip r:embed="rId3" cstate="email">
            <a:extLst>
              <a:ext uri="{28A0092B-C50C-407E-A947-70E740481C1C}">
                <a14:useLocalDpi xmlns:a14="http://schemas.microsoft.com/office/drawing/2010/main"/>
              </a:ext>
            </a:extLst>
          </a:blip>
          <a:srcRect r="-3960"/>
          <a:stretch/>
        </p:blipFill>
        <p:spPr>
          <a:xfrm>
            <a:off x="6506534" y="804672"/>
            <a:ext cx="1289740" cy="737544"/>
          </a:xfrm>
          <a:prstGeom prst="rect">
            <a:avLst/>
          </a:prstGeom>
        </p:spPr>
      </p:pic>
    </p:spTree>
    <p:extLst>
      <p:ext uri="{BB962C8B-B14F-4D97-AF65-F5344CB8AC3E}">
        <p14:creationId xmlns:p14="http://schemas.microsoft.com/office/powerpoint/2010/main" val="12734682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a:t>
            </a:r>
            <a:r>
              <a:rPr lang="zh-CN" altLang="en-US" dirty="0"/>
              <a:t> </a:t>
            </a:r>
            <a:r>
              <a:rPr lang="en-US" altLang="zh-CN" dirty="0"/>
              <a:t>Analysis</a:t>
            </a:r>
            <a:endParaRPr lang="en-US" dirty="0"/>
          </a:p>
        </p:txBody>
      </p:sp>
      <p:sp>
        <p:nvSpPr>
          <p:cNvPr id="5" name="TextBox 4"/>
          <p:cNvSpPr txBox="1"/>
          <p:nvPr/>
        </p:nvSpPr>
        <p:spPr>
          <a:xfrm>
            <a:off x="9600623" y="343007"/>
            <a:ext cx="2325124" cy="461665"/>
          </a:xfrm>
          <a:prstGeom prst="rect">
            <a:avLst/>
          </a:prstGeom>
          <a:noFill/>
        </p:spPr>
        <p:txBody>
          <a:bodyPr wrap="none" rtlCol="0">
            <a:spAutoFit/>
          </a:bodyPr>
          <a:lstStyle/>
          <a:p>
            <a:r>
              <a:rPr lang="en-US" altLang="zh-CN" sz="2400" dirty="0"/>
              <a:t>Two</a:t>
            </a:r>
            <a:r>
              <a:rPr lang="zh-CN" altLang="en-US" sz="2400" dirty="0"/>
              <a:t> </a:t>
            </a:r>
            <a:r>
              <a:rPr lang="en-US" altLang="zh-CN" sz="2400" dirty="0"/>
              <a:t>dimension</a:t>
            </a:r>
            <a:endParaRPr lang="en-US" sz="2400" dirty="0"/>
          </a:p>
        </p:txBody>
      </p:sp>
      <p:pic>
        <p:nvPicPr>
          <p:cNvPr id="6" name="Picture 5"/>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1683" y="1276611"/>
            <a:ext cx="7948788" cy="5530946"/>
          </a:xfrm>
          <a:prstGeom prst="rect">
            <a:avLst/>
          </a:prstGeom>
        </p:spPr>
      </p:pic>
      <p:pic>
        <p:nvPicPr>
          <p:cNvPr id="7" name="Picture 6"/>
          <p:cNvPicPr>
            <a:picLocks noChangeAspect="1"/>
          </p:cNvPicPr>
          <p:nvPr/>
        </p:nvPicPr>
        <p:blipFill rotWithShape="1">
          <a:blip r:embed="rId4" cstate="email">
            <a:extLst>
              <a:ext uri="{28A0092B-C50C-407E-A947-70E740481C1C}">
                <a14:useLocalDpi xmlns:a14="http://schemas.microsoft.com/office/drawing/2010/main"/>
              </a:ext>
            </a:extLst>
          </a:blip>
          <a:srcRect r="-3960"/>
          <a:stretch/>
        </p:blipFill>
        <p:spPr>
          <a:xfrm>
            <a:off x="6527083" y="573839"/>
            <a:ext cx="1289740" cy="959871"/>
          </a:xfrm>
          <a:prstGeom prst="rect">
            <a:avLst/>
          </a:prstGeom>
        </p:spPr>
      </p:pic>
      <p:sp>
        <p:nvSpPr>
          <p:cNvPr id="8" name="Rectangle 7"/>
          <p:cNvSpPr/>
          <p:nvPr/>
        </p:nvSpPr>
        <p:spPr>
          <a:xfrm>
            <a:off x="8432800" y="2103092"/>
            <a:ext cx="3251200" cy="1938992"/>
          </a:xfrm>
          <a:prstGeom prst="rect">
            <a:avLst/>
          </a:prstGeom>
        </p:spPr>
        <p:txBody>
          <a:bodyPr wrap="square">
            <a:spAutoFit/>
          </a:bodyPr>
          <a:lstStyle/>
          <a:p>
            <a:pPr marL="285750" indent="-285750">
              <a:buFont typeface="Arial" charset="0"/>
              <a:buChar char="•"/>
            </a:pPr>
            <a:r>
              <a:rPr lang="en-US" altLang="zh-CN" sz="2400" dirty="0"/>
              <a:t>Reversed</a:t>
            </a:r>
            <a:r>
              <a:rPr lang="zh-CN" altLang="en-US" sz="2400" dirty="0"/>
              <a:t> </a:t>
            </a:r>
            <a:r>
              <a:rPr lang="en-US" altLang="zh-CN" sz="2400" dirty="0"/>
              <a:t>coupon</a:t>
            </a:r>
            <a:r>
              <a:rPr lang="zh-CN" altLang="en-US" sz="2400" dirty="0"/>
              <a:t> </a:t>
            </a:r>
            <a:r>
              <a:rPr lang="en-US" altLang="zh-CN" sz="2400" dirty="0"/>
              <a:t>effects</a:t>
            </a:r>
          </a:p>
          <a:p>
            <a:pPr marL="742950" lvl="1" indent="-285750">
              <a:buFont typeface="Arial" charset="0"/>
              <a:buChar char="•"/>
            </a:pPr>
            <a:r>
              <a:rPr lang="en-US" altLang="zh-CN" sz="2400" dirty="0"/>
              <a:t>On</a:t>
            </a:r>
            <a:r>
              <a:rPr lang="zh-CN" altLang="en-US" sz="2400" dirty="0"/>
              <a:t> </a:t>
            </a:r>
            <a:r>
              <a:rPr lang="en-US" altLang="zh-CN" sz="2400" dirty="0"/>
              <a:t>younger</a:t>
            </a:r>
            <a:r>
              <a:rPr lang="zh-CN" altLang="en-US" sz="2400" dirty="0"/>
              <a:t> </a:t>
            </a:r>
            <a:r>
              <a:rPr lang="en-US" altLang="zh-CN" sz="2400" dirty="0"/>
              <a:t>and</a:t>
            </a:r>
            <a:r>
              <a:rPr lang="zh-CN" altLang="en-US" sz="2400" dirty="0"/>
              <a:t> </a:t>
            </a:r>
            <a:r>
              <a:rPr lang="en-US" altLang="zh-CN" sz="2400" dirty="0"/>
              <a:t>middle-aged</a:t>
            </a:r>
            <a:r>
              <a:rPr lang="zh-CN" altLang="en-US" sz="2400" dirty="0"/>
              <a:t> </a:t>
            </a:r>
            <a:r>
              <a:rPr lang="en-US" altLang="zh-CN" sz="2400" dirty="0"/>
              <a:t>group</a:t>
            </a:r>
            <a:endParaRPr lang="en-US" sz="2400" dirty="0"/>
          </a:p>
        </p:txBody>
      </p:sp>
    </p:spTree>
    <p:extLst>
      <p:ext uri="{BB962C8B-B14F-4D97-AF65-F5344CB8AC3E}">
        <p14:creationId xmlns:p14="http://schemas.microsoft.com/office/powerpoint/2010/main" val="974962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a:t>
            </a:r>
            <a:r>
              <a:rPr lang="zh-CN" altLang="en-US" dirty="0"/>
              <a:t> </a:t>
            </a:r>
            <a:r>
              <a:rPr lang="en-US" altLang="zh-CN" dirty="0"/>
              <a:t>Analysis</a:t>
            </a:r>
            <a:endParaRPr lang="en-US" dirty="0"/>
          </a:p>
        </p:txBody>
      </p:sp>
      <p:sp>
        <p:nvSpPr>
          <p:cNvPr id="3" name="TextBox 2"/>
          <p:cNvSpPr txBox="1"/>
          <p:nvPr/>
        </p:nvSpPr>
        <p:spPr>
          <a:xfrm>
            <a:off x="3810000" y="2336800"/>
            <a:ext cx="4800097" cy="769441"/>
          </a:xfrm>
          <a:prstGeom prst="rect">
            <a:avLst/>
          </a:prstGeom>
          <a:noFill/>
        </p:spPr>
        <p:txBody>
          <a:bodyPr wrap="none" rtlCol="0">
            <a:spAutoFit/>
          </a:bodyPr>
          <a:lstStyle/>
          <a:p>
            <a:r>
              <a:rPr lang="en-US" altLang="zh-CN" sz="4400" dirty="0"/>
              <a:t>Commission</a:t>
            </a:r>
            <a:r>
              <a:rPr lang="zh-CN" altLang="en-US" sz="4400" dirty="0"/>
              <a:t> </a:t>
            </a:r>
            <a:r>
              <a:rPr lang="en-US" altLang="zh-CN" sz="4400" dirty="0"/>
              <a:t>level</a:t>
            </a:r>
            <a:endParaRPr lang="en-US" sz="4400" dirty="0"/>
          </a:p>
        </p:txBody>
      </p:sp>
      <p:sp>
        <p:nvSpPr>
          <p:cNvPr id="4" name="TextBox 3"/>
          <p:cNvSpPr txBox="1"/>
          <p:nvPr/>
        </p:nvSpPr>
        <p:spPr>
          <a:xfrm>
            <a:off x="1442814" y="3833697"/>
            <a:ext cx="10266657" cy="1200329"/>
          </a:xfrm>
          <a:prstGeom prst="rect">
            <a:avLst/>
          </a:prstGeom>
          <a:noFill/>
        </p:spPr>
        <p:txBody>
          <a:bodyPr wrap="none" rtlCol="0">
            <a:spAutoFit/>
          </a:bodyPr>
          <a:lstStyle/>
          <a:p>
            <a:r>
              <a:rPr lang="en-US" altLang="zh-CN" sz="3600" dirty="0"/>
              <a:t>To</a:t>
            </a:r>
            <a:r>
              <a:rPr lang="zh-CN" altLang="en-US" sz="3600" dirty="0"/>
              <a:t> </a:t>
            </a:r>
            <a:r>
              <a:rPr lang="en-US" altLang="zh-CN" sz="3600" dirty="0"/>
              <a:t>find</a:t>
            </a:r>
            <a:r>
              <a:rPr lang="zh-CN" altLang="en-US" sz="3600" dirty="0"/>
              <a:t> </a:t>
            </a:r>
            <a:r>
              <a:rPr lang="en-US" altLang="zh-CN" sz="3600" dirty="0"/>
              <a:t>guidelines</a:t>
            </a:r>
            <a:r>
              <a:rPr lang="zh-CN" altLang="en-US" sz="3600" dirty="0"/>
              <a:t> </a:t>
            </a:r>
            <a:r>
              <a:rPr lang="en-US" altLang="zh-CN" sz="3600" dirty="0"/>
              <a:t>for</a:t>
            </a:r>
            <a:r>
              <a:rPr lang="zh-CN" altLang="en-US" sz="3600" dirty="0"/>
              <a:t> </a:t>
            </a:r>
            <a:r>
              <a:rPr lang="en-US" altLang="zh-CN" sz="3600" dirty="0"/>
              <a:t>future</a:t>
            </a:r>
            <a:r>
              <a:rPr lang="zh-CN" altLang="en-US" sz="3600" dirty="0"/>
              <a:t> </a:t>
            </a:r>
            <a:r>
              <a:rPr lang="en-US" altLang="zh-CN" sz="3600" dirty="0"/>
              <a:t>coupon</a:t>
            </a:r>
            <a:r>
              <a:rPr lang="zh-CN" altLang="en-US" sz="3600" dirty="0"/>
              <a:t> </a:t>
            </a:r>
            <a:r>
              <a:rPr lang="en-US" altLang="zh-CN" sz="3600" dirty="0"/>
              <a:t>promotions</a:t>
            </a:r>
          </a:p>
          <a:p>
            <a:r>
              <a:rPr lang="en-US" altLang="zh-CN" sz="3600" dirty="0"/>
              <a:t>To</a:t>
            </a:r>
            <a:r>
              <a:rPr lang="zh-CN" altLang="en-US" sz="3600" dirty="0"/>
              <a:t> </a:t>
            </a:r>
            <a:r>
              <a:rPr lang="en-US" altLang="zh-CN" sz="3600" dirty="0"/>
              <a:t>maximize</a:t>
            </a:r>
            <a:r>
              <a:rPr lang="zh-CN" altLang="en-US" sz="3600" dirty="0"/>
              <a:t> </a:t>
            </a:r>
            <a:r>
              <a:rPr lang="en-US" altLang="zh-CN" sz="3600" dirty="0"/>
              <a:t>revenue</a:t>
            </a:r>
            <a:endParaRPr lang="en-US" sz="3600" dirty="0"/>
          </a:p>
        </p:txBody>
      </p:sp>
    </p:spTree>
    <p:extLst>
      <p:ext uri="{BB962C8B-B14F-4D97-AF65-F5344CB8AC3E}">
        <p14:creationId xmlns:p14="http://schemas.microsoft.com/office/powerpoint/2010/main" val="910628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25191" y="2255928"/>
            <a:ext cx="10163877" cy="2449884"/>
          </a:xfrm>
          <a:prstGeom prst="rect">
            <a:avLst/>
          </a:prstGeom>
        </p:spPr>
      </p:pic>
      <p:sp>
        <p:nvSpPr>
          <p:cNvPr id="6" name="Title 1"/>
          <p:cNvSpPr>
            <a:spLocks noGrp="1"/>
          </p:cNvSpPr>
          <p:nvPr>
            <p:ph type="title"/>
          </p:nvPr>
        </p:nvSpPr>
        <p:spPr>
          <a:xfrm>
            <a:off x="525099" y="0"/>
            <a:ext cx="10058400" cy="1609344"/>
          </a:xfrm>
        </p:spPr>
        <p:txBody>
          <a:bodyPr/>
          <a:lstStyle/>
          <a:p>
            <a:r>
              <a:rPr lang="en-US" altLang="zh-CN" dirty="0"/>
              <a:t>Data</a:t>
            </a:r>
            <a:r>
              <a:rPr lang="zh-CN" altLang="en-US" dirty="0"/>
              <a:t> </a:t>
            </a:r>
            <a:r>
              <a:rPr lang="en-US" altLang="zh-CN" dirty="0"/>
              <a:t>Analysis</a:t>
            </a:r>
            <a:endParaRPr lang="en-US" dirty="0"/>
          </a:p>
        </p:txBody>
      </p:sp>
      <p:sp>
        <p:nvSpPr>
          <p:cNvPr id="7" name="Rectangle 6"/>
          <p:cNvSpPr/>
          <p:nvPr/>
        </p:nvSpPr>
        <p:spPr>
          <a:xfrm>
            <a:off x="3163927" y="3323059"/>
            <a:ext cx="4441203" cy="66907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825191" y="1609344"/>
            <a:ext cx="4930260" cy="461665"/>
          </a:xfrm>
          <a:prstGeom prst="rect">
            <a:avLst/>
          </a:prstGeom>
          <a:noFill/>
        </p:spPr>
        <p:txBody>
          <a:bodyPr wrap="none" rtlCol="0">
            <a:spAutoFit/>
          </a:bodyPr>
          <a:lstStyle/>
          <a:p>
            <a:r>
              <a:rPr lang="en-US" altLang="zh-CN" sz="2400" dirty="0"/>
              <a:t>Most</a:t>
            </a:r>
            <a:r>
              <a:rPr lang="zh-CN" altLang="en-US" sz="2400" dirty="0"/>
              <a:t> </a:t>
            </a:r>
            <a:r>
              <a:rPr lang="en-US" altLang="zh-CN" sz="2400" dirty="0"/>
              <a:t>contributing</a:t>
            </a:r>
            <a:r>
              <a:rPr lang="zh-CN" altLang="en-US" sz="2400" dirty="0"/>
              <a:t> </a:t>
            </a:r>
            <a:r>
              <a:rPr lang="en-US" altLang="zh-CN" sz="2400" dirty="0"/>
              <a:t>group</a:t>
            </a:r>
            <a:r>
              <a:rPr lang="zh-CN" altLang="en-US" sz="2400" dirty="0"/>
              <a:t> </a:t>
            </a:r>
            <a:r>
              <a:rPr lang="en-US" altLang="zh-CN" sz="2400" dirty="0"/>
              <a:t>and</a:t>
            </a:r>
            <a:r>
              <a:rPr lang="zh-CN" altLang="en-US" sz="2400" dirty="0"/>
              <a:t> </a:t>
            </a:r>
            <a:r>
              <a:rPr lang="en-US" altLang="zh-CN" sz="2400" dirty="0"/>
              <a:t>item</a:t>
            </a:r>
            <a:endParaRPr lang="en-US" sz="2400" dirty="0"/>
          </a:p>
        </p:txBody>
      </p:sp>
      <p:sp>
        <p:nvSpPr>
          <p:cNvPr id="10" name="Rectangle 9"/>
          <p:cNvSpPr/>
          <p:nvPr/>
        </p:nvSpPr>
        <p:spPr>
          <a:xfrm>
            <a:off x="7750797" y="3992132"/>
            <a:ext cx="2193069" cy="51296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962615" y="3479171"/>
            <a:ext cx="1201312" cy="51296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973899" y="4922612"/>
            <a:ext cx="3073672" cy="830997"/>
          </a:xfrm>
          <a:prstGeom prst="rect">
            <a:avLst/>
          </a:prstGeom>
          <a:noFill/>
        </p:spPr>
        <p:txBody>
          <a:bodyPr wrap="square" rtlCol="0">
            <a:spAutoFit/>
          </a:bodyPr>
          <a:lstStyle/>
          <a:p>
            <a:r>
              <a:rPr lang="en-US" altLang="zh-CN" sz="2400" dirty="0">
                <a:solidFill>
                  <a:srgbClr val="FF0000"/>
                </a:solidFill>
              </a:rPr>
              <a:t>Most</a:t>
            </a:r>
            <a:r>
              <a:rPr lang="zh-CN" altLang="en-US" sz="2400" dirty="0">
                <a:solidFill>
                  <a:srgbClr val="FF0000"/>
                </a:solidFill>
              </a:rPr>
              <a:t> </a:t>
            </a:r>
            <a:r>
              <a:rPr lang="en-US" altLang="zh-CN" sz="2400" dirty="0">
                <a:solidFill>
                  <a:srgbClr val="FF0000"/>
                </a:solidFill>
              </a:rPr>
              <a:t>contributing</a:t>
            </a:r>
            <a:r>
              <a:rPr lang="zh-CN" altLang="en-US" sz="2400" dirty="0">
                <a:solidFill>
                  <a:srgbClr val="FF0000"/>
                </a:solidFill>
              </a:rPr>
              <a:t> </a:t>
            </a:r>
            <a:r>
              <a:rPr lang="en-US" altLang="zh-CN" sz="2400" dirty="0">
                <a:solidFill>
                  <a:srgbClr val="FF0000"/>
                </a:solidFill>
              </a:rPr>
              <a:t>group</a:t>
            </a:r>
            <a:r>
              <a:rPr lang="zh-CN" altLang="en-US" sz="2400" dirty="0">
                <a:solidFill>
                  <a:srgbClr val="FF0000"/>
                </a:solidFill>
              </a:rPr>
              <a:t> </a:t>
            </a:r>
            <a:r>
              <a:rPr lang="en-US" altLang="zh-CN" sz="2400" dirty="0">
                <a:solidFill>
                  <a:srgbClr val="FF0000"/>
                </a:solidFill>
              </a:rPr>
              <a:t>characteristic</a:t>
            </a:r>
            <a:endParaRPr lang="en-US" sz="2400" dirty="0">
              <a:solidFill>
                <a:srgbClr val="FF0000"/>
              </a:solidFill>
            </a:endParaRPr>
          </a:p>
        </p:txBody>
      </p:sp>
      <p:sp>
        <p:nvSpPr>
          <p:cNvPr id="13" name="TextBox 12"/>
          <p:cNvSpPr txBox="1"/>
          <p:nvPr/>
        </p:nvSpPr>
        <p:spPr>
          <a:xfrm>
            <a:off x="1049882" y="4933764"/>
            <a:ext cx="2924017" cy="830997"/>
          </a:xfrm>
          <a:prstGeom prst="rect">
            <a:avLst/>
          </a:prstGeom>
          <a:noFill/>
        </p:spPr>
        <p:txBody>
          <a:bodyPr wrap="square" rtlCol="0">
            <a:spAutoFit/>
          </a:bodyPr>
          <a:lstStyle/>
          <a:p>
            <a:r>
              <a:rPr lang="en-US" altLang="zh-CN" sz="2400" dirty="0">
                <a:solidFill>
                  <a:srgbClr val="FF0000"/>
                </a:solidFill>
              </a:rPr>
              <a:t>Most</a:t>
            </a:r>
            <a:r>
              <a:rPr lang="zh-CN" altLang="en-US" sz="2400" dirty="0">
                <a:solidFill>
                  <a:srgbClr val="FF0000"/>
                </a:solidFill>
              </a:rPr>
              <a:t> </a:t>
            </a:r>
            <a:r>
              <a:rPr lang="en-US" altLang="zh-CN" sz="2400" dirty="0">
                <a:solidFill>
                  <a:srgbClr val="FF0000"/>
                </a:solidFill>
              </a:rPr>
              <a:t>contributing</a:t>
            </a:r>
            <a:r>
              <a:rPr lang="zh-CN" altLang="en-US" sz="2400" dirty="0">
                <a:solidFill>
                  <a:srgbClr val="FF0000"/>
                </a:solidFill>
              </a:rPr>
              <a:t> </a:t>
            </a:r>
            <a:r>
              <a:rPr lang="en-US" altLang="zh-CN" sz="2400" dirty="0">
                <a:solidFill>
                  <a:srgbClr val="FF0000"/>
                </a:solidFill>
              </a:rPr>
              <a:t>item</a:t>
            </a:r>
            <a:endParaRPr lang="en-US" sz="2400" dirty="0">
              <a:solidFill>
                <a:srgbClr val="FF0000"/>
              </a:solidFill>
            </a:endParaRPr>
          </a:p>
        </p:txBody>
      </p:sp>
      <p:sp>
        <p:nvSpPr>
          <p:cNvPr id="14" name="TextBox 13"/>
          <p:cNvSpPr txBox="1"/>
          <p:nvPr/>
        </p:nvSpPr>
        <p:spPr>
          <a:xfrm>
            <a:off x="7171226" y="4911455"/>
            <a:ext cx="3914793" cy="830997"/>
          </a:xfrm>
          <a:prstGeom prst="rect">
            <a:avLst/>
          </a:prstGeom>
          <a:noFill/>
        </p:spPr>
        <p:txBody>
          <a:bodyPr wrap="square" rtlCol="0">
            <a:spAutoFit/>
          </a:bodyPr>
          <a:lstStyle/>
          <a:p>
            <a:r>
              <a:rPr lang="en-US" altLang="zh-CN" sz="2400" dirty="0">
                <a:solidFill>
                  <a:srgbClr val="FF0000"/>
                </a:solidFill>
              </a:rPr>
              <a:t>Commission</a:t>
            </a:r>
            <a:r>
              <a:rPr lang="zh-CN" altLang="en-US" sz="2400" dirty="0">
                <a:solidFill>
                  <a:srgbClr val="FF0000"/>
                </a:solidFill>
              </a:rPr>
              <a:t> </a:t>
            </a:r>
            <a:r>
              <a:rPr lang="en-US" altLang="zh-CN" sz="2400" dirty="0">
                <a:solidFill>
                  <a:srgbClr val="FF0000"/>
                </a:solidFill>
              </a:rPr>
              <a:t>increased</a:t>
            </a:r>
            <a:r>
              <a:rPr lang="zh-CN" altLang="en-US" sz="2400" dirty="0">
                <a:solidFill>
                  <a:srgbClr val="FF0000"/>
                </a:solidFill>
              </a:rPr>
              <a:t> </a:t>
            </a:r>
            <a:r>
              <a:rPr lang="en-US" altLang="zh-CN" sz="2400" dirty="0">
                <a:solidFill>
                  <a:srgbClr val="FF0000"/>
                </a:solidFill>
              </a:rPr>
              <a:t>by</a:t>
            </a:r>
            <a:r>
              <a:rPr lang="zh-CN" altLang="en-US" sz="2400" dirty="0">
                <a:solidFill>
                  <a:srgbClr val="FF0000"/>
                </a:solidFill>
              </a:rPr>
              <a:t> </a:t>
            </a:r>
            <a:r>
              <a:rPr lang="en-US" altLang="zh-CN" sz="2400" dirty="0">
                <a:solidFill>
                  <a:srgbClr val="FF0000"/>
                </a:solidFill>
              </a:rPr>
              <a:t>10%</a:t>
            </a:r>
            <a:r>
              <a:rPr lang="zh-CN" altLang="en-US" sz="2400" dirty="0">
                <a:solidFill>
                  <a:srgbClr val="FF0000"/>
                </a:solidFill>
              </a:rPr>
              <a:t> </a:t>
            </a:r>
            <a:r>
              <a:rPr lang="en-US" altLang="zh-CN" sz="2400" dirty="0">
                <a:solidFill>
                  <a:srgbClr val="FF0000"/>
                </a:solidFill>
              </a:rPr>
              <a:t>coupon</a:t>
            </a:r>
            <a:r>
              <a:rPr lang="zh-CN" altLang="en-US" sz="2400" dirty="0">
                <a:solidFill>
                  <a:srgbClr val="FF0000"/>
                </a:solidFill>
              </a:rPr>
              <a:t> </a:t>
            </a:r>
            <a:r>
              <a:rPr lang="en-US" altLang="zh-CN" sz="2400" dirty="0">
                <a:solidFill>
                  <a:srgbClr val="FF0000"/>
                </a:solidFill>
              </a:rPr>
              <a:t>per</a:t>
            </a:r>
            <a:r>
              <a:rPr lang="zh-CN" altLang="en-US" sz="2400" dirty="0">
                <a:solidFill>
                  <a:srgbClr val="FF0000"/>
                </a:solidFill>
              </a:rPr>
              <a:t> </a:t>
            </a:r>
            <a:r>
              <a:rPr lang="en-US" altLang="zh-CN" sz="2400" dirty="0">
                <a:solidFill>
                  <a:srgbClr val="FF0000"/>
                </a:solidFill>
              </a:rPr>
              <a:t>person</a:t>
            </a:r>
            <a:endParaRPr lang="en-US" sz="2400" dirty="0">
              <a:solidFill>
                <a:srgbClr val="FF0000"/>
              </a:solidFill>
            </a:endParaRPr>
          </a:p>
        </p:txBody>
      </p:sp>
      <p:cxnSp>
        <p:nvCxnSpPr>
          <p:cNvPr id="16" name="Straight Arrow Connector 15"/>
          <p:cNvCxnSpPr/>
          <p:nvPr/>
        </p:nvCxnSpPr>
        <p:spPr>
          <a:xfrm>
            <a:off x="2563271" y="3992132"/>
            <a:ext cx="0" cy="86979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5384527" y="4070197"/>
            <a:ext cx="0" cy="86979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8842104" y="4523666"/>
            <a:ext cx="0" cy="22674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05058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a:t>
            </a:r>
            <a:r>
              <a:rPr lang="zh-CN" altLang="en-US" dirty="0"/>
              <a:t> </a:t>
            </a:r>
            <a:r>
              <a:rPr lang="en-US" altLang="zh-CN" dirty="0"/>
              <a:t>Analysis</a:t>
            </a:r>
            <a:endParaRPr lang="en-US" dirty="0"/>
          </a:p>
        </p:txBody>
      </p:sp>
      <p:pic>
        <p:nvPicPr>
          <p:cNvPr id="8" name="Picture 7"/>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2121" y="1147679"/>
            <a:ext cx="9518502" cy="5593725"/>
          </a:xfrm>
          <a:prstGeom prst="rect">
            <a:avLst/>
          </a:prstGeom>
        </p:spPr>
      </p:pic>
      <p:sp>
        <p:nvSpPr>
          <p:cNvPr id="9" name="TextBox 8"/>
          <p:cNvSpPr txBox="1"/>
          <p:nvPr/>
        </p:nvSpPr>
        <p:spPr>
          <a:xfrm>
            <a:off x="9600623" y="343007"/>
            <a:ext cx="2569101" cy="461665"/>
          </a:xfrm>
          <a:prstGeom prst="rect">
            <a:avLst/>
          </a:prstGeom>
          <a:noFill/>
        </p:spPr>
        <p:txBody>
          <a:bodyPr wrap="none" rtlCol="0">
            <a:spAutoFit/>
          </a:bodyPr>
          <a:lstStyle/>
          <a:p>
            <a:r>
              <a:rPr lang="en-US" altLang="zh-CN" sz="2400" dirty="0"/>
              <a:t>Three</a:t>
            </a:r>
            <a:r>
              <a:rPr lang="zh-CN" altLang="en-US" sz="2400" dirty="0"/>
              <a:t> </a:t>
            </a:r>
            <a:r>
              <a:rPr lang="en-US" altLang="zh-CN" sz="2400" dirty="0"/>
              <a:t>dimension</a:t>
            </a:r>
            <a:endParaRPr lang="en-US" sz="2400" dirty="0"/>
          </a:p>
        </p:txBody>
      </p:sp>
      <p:sp>
        <p:nvSpPr>
          <p:cNvPr id="10" name="Oval 9"/>
          <p:cNvSpPr/>
          <p:nvPr/>
        </p:nvSpPr>
        <p:spPr>
          <a:xfrm>
            <a:off x="752966" y="1319012"/>
            <a:ext cx="8559223" cy="197045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752966" y="3634533"/>
            <a:ext cx="8559223" cy="179671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6389622" y="1317408"/>
            <a:ext cx="1625600" cy="5041392"/>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9600623" y="1737930"/>
            <a:ext cx="2311977" cy="3693319"/>
          </a:xfrm>
          <a:prstGeom prst="rect">
            <a:avLst/>
          </a:prstGeom>
          <a:noFill/>
        </p:spPr>
        <p:txBody>
          <a:bodyPr wrap="square" rtlCol="0">
            <a:spAutoFit/>
          </a:bodyPr>
          <a:lstStyle/>
          <a:p>
            <a:pPr marL="285750" indent="-285750">
              <a:buFont typeface="Arial" charset="0"/>
              <a:buChar char="•"/>
            </a:pPr>
            <a:r>
              <a:rPr lang="en-US" altLang="zh-CN" dirty="0"/>
              <a:t>sculpture</a:t>
            </a:r>
            <a:r>
              <a:rPr lang="zh-CN" altLang="en-US" dirty="0"/>
              <a:t> </a:t>
            </a:r>
            <a:r>
              <a:rPr lang="en-US" altLang="zh-CN" dirty="0"/>
              <a:t>and</a:t>
            </a:r>
            <a:r>
              <a:rPr lang="zh-CN" altLang="en-US" dirty="0"/>
              <a:t> </a:t>
            </a:r>
            <a:r>
              <a:rPr lang="en-US" altLang="zh-CN" dirty="0"/>
              <a:t>mosaics</a:t>
            </a:r>
            <a:r>
              <a:rPr lang="zh-CN" altLang="en-US" dirty="0"/>
              <a:t> </a:t>
            </a:r>
            <a:r>
              <a:rPr lang="en-US" altLang="zh-CN" dirty="0"/>
              <a:t>benefit</a:t>
            </a:r>
            <a:r>
              <a:rPr lang="zh-CN" altLang="en-US" dirty="0"/>
              <a:t> </a:t>
            </a:r>
            <a:r>
              <a:rPr lang="en-US" altLang="zh-CN" dirty="0"/>
              <a:t>most</a:t>
            </a:r>
          </a:p>
          <a:p>
            <a:pPr marL="285750" indent="-285750">
              <a:buFont typeface="Arial" charset="0"/>
              <a:buChar char="•"/>
            </a:pPr>
            <a:endParaRPr lang="en-US" altLang="zh-CN" dirty="0"/>
          </a:p>
          <a:p>
            <a:pPr marL="285750" indent="-285750">
              <a:buFont typeface="Arial" charset="0"/>
              <a:buChar char="•"/>
            </a:pPr>
            <a:r>
              <a:rPr lang="en-US" altLang="zh-CN" dirty="0"/>
              <a:t>Middle-aged</a:t>
            </a:r>
            <a:r>
              <a:rPr lang="zh-CN" altLang="en-US" dirty="0"/>
              <a:t> </a:t>
            </a:r>
            <a:r>
              <a:rPr lang="en-US" altLang="zh-CN" dirty="0"/>
              <a:t>group</a:t>
            </a:r>
            <a:r>
              <a:rPr lang="zh-CN" altLang="en-US" dirty="0"/>
              <a:t> </a:t>
            </a:r>
            <a:r>
              <a:rPr lang="en-US" altLang="zh-CN" dirty="0"/>
              <a:t>are</a:t>
            </a:r>
            <a:r>
              <a:rPr lang="zh-CN" altLang="en-US" dirty="0"/>
              <a:t> </a:t>
            </a:r>
            <a:r>
              <a:rPr lang="en-US" altLang="zh-CN" dirty="0"/>
              <a:t>the</a:t>
            </a:r>
            <a:r>
              <a:rPr lang="zh-CN" altLang="en-US" dirty="0"/>
              <a:t> </a:t>
            </a:r>
            <a:r>
              <a:rPr lang="en-US" altLang="zh-CN" dirty="0"/>
              <a:t>most</a:t>
            </a:r>
            <a:r>
              <a:rPr lang="zh-CN" altLang="en-US" dirty="0"/>
              <a:t> </a:t>
            </a:r>
            <a:r>
              <a:rPr lang="en-US" altLang="zh-CN" dirty="0"/>
              <a:t>inactive</a:t>
            </a:r>
          </a:p>
          <a:p>
            <a:pPr marL="285750" indent="-285750">
              <a:buFont typeface="Arial" charset="0"/>
              <a:buChar char="•"/>
            </a:pPr>
            <a:endParaRPr lang="en-US" altLang="zh-CN" dirty="0"/>
          </a:p>
          <a:p>
            <a:pPr marL="285750" indent="-285750">
              <a:buFont typeface="Arial" charset="0"/>
              <a:buChar char="•"/>
            </a:pPr>
            <a:r>
              <a:rPr lang="en-US" altLang="zh-CN" dirty="0"/>
              <a:t>Behavior</a:t>
            </a:r>
            <a:r>
              <a:rPr lang="zh-CN" altLang="en-US" dirty="0"/>
              <a:t> </a:t>
            </a:r>
            <a:r>
              <a:rPr lang="en-US" altLang="zh-CN" dirty="0"/>
              <a:t>changes</a:t>
            </a:r>
            <a:r>
              <a:rPr lang="zh-CN" altLang="en-US" dirty="0"/>
              <a:t> </a:t>
            </a:r>
            <a:r>
              <a:rPr lang="en-US" altLang="zh-CN" dirty="0"/>
              <a:t>dramatically</a:t>
            </a:r>
            <a:r>
              <a:rPr lang="zh-CN" altLang="en-US" dirty="0"/>
              <a:t> </a:t>
            </a:r>
            <a:r>
              <a:rPr lang="en-US" altLang="zh-CN" dirty="0"/>
              <a:t>as</a:t>
            </a:r>
            <a:r>
              <a:rPr lang="zh-CN" altLang="en-US" dirty="0"/>
              <a:t> </a:t>
            </a:r>
            <a:r>
              <a:rPr lang="en-US" altLang="zh-CN" dirty="0"/>
              <a:t>younger</a:t>
            </a:r>
            <a:r>
              <a:rPr lang="zh-CN" altLang="en-US" dirty="0"/>
              <a:t> </a:t>
            </a:r>
            <a:r>
              <a:rPr lang="en-US" altLang="zh-CN" dirty="0"/>
              <a:t>grow</a:t>
            </a:r>
            <a:r>
              <a:rPr lang="zh-CN" altLang="en-US" dirty="0"/>
              <a:t> </a:t>
            </a:r>
            <a:r>
              <a:rPr lang="en-US" altLang="zh-CN" dirty="0"/>
              <a:t>older</a:t>
            </a:r>
          </a:p>
        </p:txBody>
      </p:sp>
      <p:grpSp>
        <p:nvGrpSpPr>
          <p:cNvPr id="21" name="Group 20"/>
          <p:cNvGrpSpPr/>
          <p:nvPr/>
        </p:nvGrpSpPr>
        <p:grpSpPr>
          <a:xfrm>
            <a:off x="6897622" y="2304238"/>
            <a:ext cx="1605789" cy="3451042"/>
            <a:chOff x="6897622" y="2304238"/>
            <a:chExt cx="1605789" cy="3451042"/>
          </a:xfrm>
        </p:grpSpPr>
        <p:cxnSp>
          <p:nvCxnSpPr>
            <p:cNvPr id="17" name="Straight Arrow Connector 16"/>
            <p:cNvCxnSpPr/>
            <p:nvPr/>
          </p:nvCxnSpPr>
          <p:spPr>
            <a:xfrm flipH="1">
              <a:off x="6897622" y="2304238"/>
              <a:ext cx="158597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6897622" y="3584589"/>
              <a:ext cx="158597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6897622" y="4561480"/>
              <a:ext cx="158597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6917433" y="5755280"/>
              <a:ext cx="158597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59053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a:t>
            </a:r>
            <a:r>
              <a:rPr lang="zh-CN" altLang="en-US" dirty="0"/>
              <a:t> </a:t>
            </a:r>
            <a:r>
              <a:rPr lang="en-US" altLang="zh-CN" dirty="0"/>
              <a:t>Analysis</a:t>
            </a:r>
            <a:endParaRPr lang="en-US" dirty="0"/>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6972" y="1267126"/>
            <a:ext cx="9513651" cy="5590874"/>
          </a:xfrm>
          <a:prstGeom prst="rect">
            <a:avLst/>
          </a:prstGeom>
        </p:spPr>
      </p:pic>
      <p:sp>
        <p:nvSpPr>
          <p:cNvPr id="5" name="TextBox 4"/>
          <p:cNvSpPr txBox="1"/>
          <p:nvPr/>
        </p:nvSpPr>
        <p:spPr>
          <a:xfrm>
            <a:off x="9600623" y="343007"/>
            <a:ext cx="2569101" cy="461665"/>
          </a:xfrm>
          <a:prstGeom prst="rect">
            <a:avLst/>
          </a:prstGeom>
          <a:noFill/>
        </p:spPr>
        <p:txBody>
          <a:bodyPr wrap="none" rtlCol="0">
            <a:spAutoFit/>
          </a:bodyPr>
          <a:lstStyle/>
          <a:p>
            <a:r>
              <a:rPr lang="en-US" altLang="zh-CN" sz="2400" dirty="0"/>
              <a:t>Three</a:t>
            </a:r>
            <a:r>
              <a:rPr lang="zh-CN" altLang="en-US" sz="2400" dirty="0"/>
              <a:t> </a:t>
            </a:r>
            <a:r>
              <a:rPr lang="en-US" altLang="zh-CN" sz="2400" dirty="0"/>
              <a:t>dimension</a:t>
            </a:r>
            <a:endParaRPr lang="en-US" sz="2400" dirty="0"/>
          </a:p>
        </p:txBody>
      </p:sp>
      <p:sp>
        <p:nvSpPr>
          <p:cNvPr id="6" name="Oval 5"/>
          <p:cNvSpPr/>
          <p:nvPr/>
        </p:nvSpPr>
        <p:spPr>
          <a:xfrm>
            <a:off x="7171426" y="1546165"/>
            <a:ext cx="1991069" cy="5087713"/>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631721" y="4739547"/>
            <a:ext cx="795701" cy="1999996"/>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338488" y="1906974"/>
            <a:ext cx="2853512" cy="1323439"/>
          </a:xfrm>
          <a:prstGeom prst="rect">
            <a:avLst/>
          </a:prstGeom>
          <a:noFill/>
        </p:spPr>
        <p:txBody>
          <a:bodyPr wrap="square" rtlCol="0">
            <a:spAutoFit/>
          </a:bodyPr>
          <a:lstStyle/>
          <a:p>
            <a:r>
              <a:rPr lang="en-US" altLang="zh-CN" sz="2000" dirty="0"/>
              <a:t>Similar</a:t>
            </a:r>
            <a:r>
              <a:rPr lang="zh-CN" altLang="en-US" sz="2000" dirty="0"/>
              <a:t> </a:t>
            </a:r>
            <a:r>
              <a:rPr lang="en-US" altLang="zh-CN" sz="2000" dirty="0"/>
              <a:t>reasoning</a:t>
            </a:r>
          </a:p>
          <a:p>
            <a:pPr marL="342900" indent="-342900">
              <a:buFont typeface="Arial" charset="0"/>
              <a:buChar char="•"/>
            </a:pPr>
            <a:endParaRPr lang="en-US" sz="2000" dirty="0"/>
          </a:p>
          <a:p>
            <a:pPr marL="342900" indent="-342900">
              <a:buFont typeface="Arial" charset="0"/>
              <a:buChar char="•"/>
            </a:pPr>
            <a:r>
              <a:rPr lang="en-US" altLang="zh-CN" sz="2000" dirty="0"/>
              <a:t>Special</a:t>
            </a:r>
            <a:r>
              <a:rPr lang="zh-CN" altLang="en-US" sz="2000" dirty="0"/>
              <a:t> </a:t>
            </a:r>
            <a:r>
              <a:rPr lang="en-US" altLang="zh-CN" sz="2000" dirty="0"/>
              <a:t>subgroups</a:t>
            </a:r>
            <a:endParaRPr lang="en-US" sz="2000" dirty="0"/>
          </a:p>
          <a:p>
            <a:pPr marL="342900" indent="-342900">
              <a:buFont typeface="Arial" charset="0"/>
              <a:buChar char="•"/>
            </a:pPr>
            <a:r>
              <a:rPr lang="en-US" altLang="zh-CN" sz="2000" dirty="0"/>
              <a:t>Generation</a:t>
            </a:r>
            <a:r>
              <a:rPr lang="zh-CN" altLang="en-US" sz="2000" dirty="0"/>
              <a:t> </a:t>
            </a:r>
            <a:r>
              <a:rPr lang="en-US" altLang="zh-CN" sz="2000" dirty="0"/>
              <a:t>change</a:t>
            </a:r>
          </a:p>
        </p:txBody>
      </p:sp>
      <p:grpSp>
        <p:nvGrpSpPr>
          <p:cNvPr id="9" name="Group 8"/>
          <p:cNvGrpSpPr/>
          <p:nvPr/>
        </p:nvGrpSpPr>
        <p:grpSpPr>
          <a:xfrm>
            <a:off x="6897622" y="2304238"/>
            <a:ext cx="1605789" cy="3451042"/>
            <a:chOff x="6897622" y="2304238"/>
            <a:chExt cx="1605789" cy="3451042"/>
          </a:xfrm>
        </p:grpSpPr>
        <p:cxnSp>
          <p:nvCxnSpPr>
            <p:cNvPr id="10" name="Straight Arrow Connector 9"/>
            <p:cNvCxnSpPr/>
            <p:nvPr/>
          </p:nvCxnSpPr>
          <p:spPr>
            <a:xfrm flipH="1">
              <a:off x="6897622" y="2304238"/>
              <a:ext cx="1585978"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6897622" y="3584589"/>
              <a:ext cx="1585978"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6897622" y="4561480"/>
              <a:ext cx="1585978"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6917433" y="5755280"/>
              <a:ext cx="1585978"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1106183" y="2288503"/>
            <a:ext cx="1605789" cy="3451042"/>
            <a:chOff x="6897622" y="2304238"/>
            <a:chExt cx="1605789" cy="3451042"/>
          </a:xfrm>
        </p:grpSpPr>
        <p:cxnSp>
          <p:nvCxnSpPr>
            <p:cNvPr id="15" name="Straight Arrow Connector 14"/>
            <p:cNvCxnSpPr/>
            <p:nvPr/>
          </p:nvCxnSpPr>
          <p:spPr>
            <a:xfrm flipH="1">
              <a:off x="6897622" y="2304238"/>
              <a:ext cx="1585978"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a:off x="6897622" y="3584589"/>
              <a:ext cx="1585978"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6897622" y="4561480"/>
              <a:ext cx="1585978"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6917433" y="5755280"/>
              <a:ext cx="1585978"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0905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52383" y="1283369"/>
            <a:ext cx="7094901" cy="4888831"/>
          </a:xfrm>
          <a:prstGeom prst="rect">
            <a:avLst/>
          </a:prstGeom>
        </p:spPr>
      </p:pic>
      <p:sp>
        <p:nvSpPr>
          <p:cNvPr id="5" name="Title 1"/>
          <p:cNvSpPr>
            <a:spLocks noGrp="1"/>
          </p:cNvSpPr>
          <p:nvPr>
            <p:ph type="title"/>
          </p:nvPr>
        </p:nvSpPr>
        <p:spPr>
          <a:xfrm>
            <a:off x="525099" y="0"/>
            <a:ext cx="10058400" cy="1609344"/>
          </a:xfrm>
        </p:spPr>
        <p:txBody>
          <a:bodyPr/>
          <a:lstStyle/>
          <a:p>
            <a:r>
              <a:rPr lang="en-US" altLang="zh-CN" dirty="0"/>
              <a:t>Data</a:t>
            </a:r>
            <a:r>
              <a:rPr lang="zh-CN" altLang="en-US" dirty="0"/>
              <a:t> </a:t>
            </a:r>
            <a:r>
              <a:rPr lang="en-US" altLang="zh-CN" dirty="0"/>
              <a:t>Analysis</a:t>
            </a:r>
            <a:endParaRPr lang="en-US" dirty="0"/>
          </a:p>
        </p:txBody>
      </p:sp>
      <p:sp>
        <p:nvSpPr>
          <p:cNvPr id="6" name="TextBox 5"/>
          <p:cNvSpPr txBox="1"/>
          <p:nvPr/>
        </p:nvSpPr>
        <p:spPr>
          <a:xfrm>
            <a:off x="9600623" y="343007"/>
            <a:ext cx="2569101" cy="461665"/>
          </a:xfrm>
          <a:prstGeom prst="rect">
            <a:avLst/>
          </a:prstGeom>
          <a:noFill/>
        </p:spPr>
        <p:txBody>
          <a:bodyPr wrap="none" rtlCol="0">
            <a:spAutoFit/>
          </a:bodyPr>
          <a:lstStyle/>
          <a:p>
            <a:r>
              <a:rPr lang="en-US" altLang="zh-CN" sz="2400" dirty="0"/>
              <a:t>Three</a:t>
            </a:r>
            <a:r>
              <a:rPr lang="zh-CN" altLang="en-US" sz="2400" dirty="0"/>
              <a:t> </a:t>
            </a:r>
            <a:r>
              <a:rPr lang="en-US" altLang="zh-CN" sz="2400" dirty="0"/>
              <a:t>dimension</a:t>
            </a:r>
            <a:endParaRPr lang="en-US" sz="2400" dirty="0"/>
          </a:p>
        </p:txBody>
      </p:sp>
      <p:sp>
        <p:nvSpPr>
          <p:cNvPr id="8" name="TextBox 7"/>
          <p:cNvSpPr txBox="1"/>
          <p:nvPr/>
        </p:nvSpPr>
        <p:spPr>
          <a:xfrm>
            <a:off x="7683591" y="1986171"/>
            <a:ext cx="3834064" cy="3939540"/>
          </a:xfrm>
          <a:prstGeom prst="rect">
            <a:avLst/>
          </a:prstGeom>
          <a:noFill/>
        </p:spPr>
        <p:txBody>
          <a:bodyPr wrap="square" rtlCol="0">
            <a:spAutoFit/>
          </a:bodyPr>
          <a:lstStyle/>
          <a:p>
            <a:pPr marL="285750" indent="-285750">
              <a:spcAft>
                <a:spcPts val="1200"/>
              </a:spcAft>
              <a:buFont typeface="Arial" charset="0"/>
              <a:buChar char="•"/>
            </a:pPr>
            <a:r>
              <a:rPr lang="en-US" altLang="zh-CN" dirty="0"/>
              <a:t>From</a:t>
            </a:r>
            <a:r>
              <a:rPr lang="zh-CN" altLang="en-US" dirty="0"/>
              <a:t> </a:t>
            </a:r>
            <a:r>
              <a:rPr lang="en-US" altLang="zh-CN" dirty="0" err="1"/>
              <a:t>Age_cat</a:t>
            </a:r>
            <a:r>
              <a:rPr lang="en-US" altLang="zh-CN" dirty="0"/>
              <a:t>:</a:t>
            </a:r>
          </a:p>
          <a:p>
            <a:pPr marL="742950" lvl="1" indent="-285750">
              <a:spcAft>
                <a:spcPts val="1200"/>
              </a:spcAft>
              <a:buFont typeface="Arial" charset="0"/>
              <a:buChar char="•"/>
            </a:pPr>
            <a:r>
              <a:rPr lang="en-US" altLang="zh-CN" dirty="0"/>
              <a:t>Young:</a:t>
            </a:r>
            <a:r>
              <a:rPr lang="zh-CN" altLang="en-US" dirty="0"/>
              <a:t> </a:t>
            </a:r>
            <a:r>
              <a:rPr lang="en-US" altLang="zh-CN" dirty="0"/>
              <a:t>Positively</a:t>
            </a:r>
            <a:r>
              <a:rPr lang="zh-CN" altLang="en-US" dirty="0"/>
              <a:t> </a:t>
            </a:r>
            <a:r>
              <a:rPr lang="en-US" altLang="zh-CN" dirty="0"/>
              <a:t>boosted</a:t>
            </a:r>
          </a:p>
          <a:p>
            <a:pPr marL="742950" lvl="1" indent="-285750">
              <a:spcAft>
                <a:spcPts val="1200"/>
              </a:spcAft>
              <a:buFont typeface="Arial" charset="0"/>
              <a:buChar char="•"/>
            </a:pPr>
            <a:r>
              <a:rPr lang="en-US" altLang="zh-CN" dirty="0"/>
              <a:t>Elder:</a:t>
            </a:r>
            <a:r>
              <a:rPr lang="zh-CN" altLang="en-US" dirty="0"/>
              <a:t> </a:t>
            </a:r>
            <a:r>
              <a:rPr lang="en-US" altLang="zh-CN" dirty="0"/>
              <a:t>Neutral</a:t>
            </a:r>
            <a:r>
              <a:rPr lang="zh-CN" altLang="en-US" dirty="0"/>
              <a:t> </a:t>
            </a:r>
            <a:r>
              <a:rPr lang="en-US" altLang="zh-CN" dirty="0"/>
              <a:t>and</a:t>
            </a:r>
            <a:r>
              <a:rPr lang="zh-CN" altLang="en-US" dirty="0"/>
              <a:t> </a:t>
            </a:r>
            <a:r>
              <a:rPr lang="en-US" altLang="zh-CN" dirty="0"/>
              <a:t>slightly</a:t>
            </a:r>
            <a:r>
              <a:rPr lang="zh-CN" altLang="en-US" dirty="0"/>
              <a:t> </a:t>
            </a:r>
            <a:r>
              <a:rPr lang="en-US" altLang="zh-CN" dirty="0"/>
              <a:t>negative</a:t>
            </a:r>
          </a:p>
          <a:p>
            <a:pPr marL="742950" lvl="1" indent="-285750">
              <a:spcAft>
                <a:spcPts val="1200"/>
              </a:spcAft>
              <a:buFont typeface="Arial" charset="0"/>
              <a:buChar char="•"/>
            </a:pPr>
            <a:r>
              <a:rPr lang="en-US" altLang="zh-CN" dirty="0"/>
              <a:t>Middle-aged:</a:t>
            </a:r>
            <a:r>
              <a:rPr lang="zh-CN" altLang="en-US" dirty="0"/>
              <a:t> </a:t>
            </a:r>
            <a:r>
              <a:rPr lang="en-US" altLang="zh-CN" dirty="0"/>
              <a:t>Seriously</a:t>
            </a:r>
            <a:r>
              <a:rPr lang="zh-CN" altLang="en-US" dirty="0"/>
              <a:t> </a:t>
            </a:r>
            <a:r>
              <a:rPr lang="en-US" altLang="zh-CN" dirty="0"/>
              <a:t>negative</a:t>
            </a:r>
          </a:p>
          <a:p>
            <a:pPr marL="285750" indent="-285750">
              <a:spcAft>
                <a:spcPts val="1200"/>
              </a:spcAft>
              <a:buFont typeface="Arial" charset="0"/>
              <a:buChar char="•"/>
            </a:pPr>
            <a:r>
              <a:rPr lang="en-US" altLang="zh-CN" dirty="0" err="1"/>
              <a:t>From_Joindate_cat</a:t>
            </a:r>
            <a:endParaRPr lang="en-US" altLang="zh-CN" dirty="0"/>
          </a:p>
          <a:p>
            <a:pPr marL="742950" lvl="1" indent="-285750">
              <a:spcAft>
                <a:spcPts val="1200"/>
              </a:spcAft>
              <a:buFont typeface="Arial" charset="0"/>
              <a:buChar char="•"/>
            </a:pPr>
            <a:r>
              <a:rPr lang="en-US" altLang="zh-CN" dirty="0"/>
              <a:t>nothing</a:t>
            </a:r>
            <a:r>
              <a:rPr lang="en-US" dirty="0"/>
              <a:t>	</a:t>
            </a:r>
            <a:endParaRPr lang="en-US" altLang="zh-CN" dirty="0"/>
          </a:p>
          <a:p>
            <a:pPr marL="285750" indent="-285750">
              <a:spcAft>
                <a:spcPts val="1200"/>
              </a:spcAft>
              <a:buFont typeface="Arial" charset="0"/>
              <a:buChar char="•"/>
            </a:pPr>
            <a:r>
              <a:rPr lang="en-US" altLang="zh-CN" dirty="0"/>
              <a:t>From</a:t>
            </a:r>
            <a:r>
              <a:rPr lang="zh-CN" altLang="en-US" dirty="0"/>
              <a:t> </a:t>
            </a:r>
            <a:r>
              <a:rPr lang="en-US" altLang="zh-CN" dirty="0" err="1"/>
              <a:t>Visit_freq_cat</a:t>
            </a:r>
            <a:endParaRPr lang="en-US" altLang="zh-CN" dirty="0"/>
          </a:p>
          <a:p>
            <a:pPr marL="742950" lvl="1" indent="-285750">
              <a:spcAft>
                <a:spcPts val="1200"/>
              </a:spcAft>
              <a:buFont typeface="Arial" charset="0"/>
              <a:buChar char="•"/>
            </a:pPr>
            <a:r>
              <a:rPr lang="en-US" altLang="zh-CN" dirty="0"/>
              <a:t>nothing</a:t>
            </a:r>
          </a:p>
        </p:txBody>
      </p:sp>
    </p:spTree>
    <p:extLst>
      <p:ext uri="{BB962C8B-B14F-4D97-AF65-F5344CB8AC3E}">
        <p14:creationId xmlns:p14="http://schemas.microsoft.com/office/powerpoint/2010/main" val="8883259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Suggestions</a:t>
            </a:r>
            <a:endParaRPr lang="en-US" dirty="0"/>
          </a:p>
        </p:txBody>
      </p:sp>
      <p:sp>
        <p:nvSpPr>
          <p:cNvPr id="3" name="Content Placeholder 2"/>
          <p:cNvSpPr>
            <a:spLocks noGrp="1"/>
          </p:cNvSpPr>
          <p:nvPr>
            <p:ph idx="1"/>
          </p:nvPr>
        </p:nvSpPr>
        <p:spPr>
          <a:xfrm>
            <a:off x="914350" y="2217084"/>
            <a:ext cx="10893552" cy="4183715"/>
          </a:xfrm>
        </p:spPr>
        <p:txBody>
          <a:bodyPr>
            <a:noAutofit/>
          </a:bodyPr>
          <a:lstStyle/>
          <a:p>
            <a:r>
              <a:rPr lang="en-US" altLang="zh-CN" sz="2800" b="1" dirty="0"/>
              <a:t>As</a:t>
            </a:r>
            <a:r>
              <a:rPr lang="zh-CN" altLang="en-US" sz="2800" b="1" dirty="0"/>
              <a:t> </a:t>
            </a:r>
            <a:r>
              <a:rPr lang="en-US" altLang="zh-CN" sz="2800" b="1" dirty="0"/>
              <a:t>a</a:t>
            </a:r>
            <a:r>
              <a:rPr lang="zh-CN" altLang="en-US" sz="2800" b="1" dirty="0"/>
              <a:t> </a:t>
            </a:r>
            <a:r>
              <a:rPr lang="en-US" altLang="zh-CN" sz="2800" b="1" dirty="0"/>
              <a:t>whole,</a:t>
            </a:r>
            <a:r>
              <a:rPr lang="zh-CN" altLang="en-US" sz="2800" b="1" dirty="0"/>
              <a:t> </a:t>
            </a:r>
            <a:r>
              <a:rPr lang="en-US" altLang="zh-CN" sz="2800" b="1" dirty="0"/>
              <a:t>follow</a:t>
            </a:r>
            <a:r>
              <a:rPr lang="zh-CN" altLang="en-US" sz="2800" b="1" dirty="0"/>
              <a:t> </a:t>
            </a:r>
            <a:r>
              <a:rPr lang="en-US" altLang="zh-CN" sz="2800" b="1" dirty="0"/>
              <a:t>the</a:t>
            </a:r>
            <a:r>
              <a:rPr lang="zh-CN" altLang="en-US" sz="2800" b="1" dirty="0"/>
              <a:t> </a:t>
            </a:r>
            <a:r>
              <a:rPr lang="en-US" altLang="zh-CN" sz="2800" b="1" dirty="0"/>
              <a:t>nature</a:t>
            </a:r>
            <a:r>
              <a:rPr lang="zh-CN" altLang="en-US" sz="2800" b="1" dirty="0"/>
              <a:t> </a:t>
            </a:r>
            <a:r>
              <a:rPr lang="en-US" altLang="zh-CN" sz="2800" b="1" dirty="0"/>
              <a:t>of</a:t>
            </a:r>
            <a:r>
              <a:rPr lang="zh-CN" altLang="en-US" sz="2800" b="1" dirty="0"/>
              <a:t> </a:t>
            </a:r>
            <a:r>
              <a:rPr lang="en-US" altLang="zh-CN" sz="2800" b="1" dirty="0"/>
              <a:t>different</a:t>
            </a:r>
            <a:r>
              <a:rPr lang="zh-CN" altLang="en-US" sz="2800" b="1" dirty="0"/>
              <a:t> </a:t>
            </a:r>
            <a:r>
              <a:rPr lang="en-US" altLang="zh-CN" sz="2800" b="1" dirty="0"/>
              <a:t>age</a:t>
            </a:r>
            <a:r>
              <a:rPr lang="zh-CN" altLang="en-US" sz="2800" b="1" dirty="0"/>
              <a:t> </a:t>
            </a:r>
            <a:r>
              <a:rPr lang="en-US" altLang="zh-CN" sz="2800" b="1" dirty="0"/>
              <a:t>group</a:t>
            </a:r>
            <a:r>
              <a:rPr lang="zh-CN" altLang="en-US" sz="2800" b="1" dirty="0"/>
              <a:t> </a:t>
            </a:r>
            <a:r>
              <a:rPr lang="en-US" altLang="zh-CN" sz="2800" b="1" dirty="0"/>
              <a:t>during</a:t>
            </a:r>
            <a:r>
              <a:rPr lang="zh-CN" altLang="en-US" sz="2800" b="1" dirty="0"/>
              <a:t> </a:t>
            </a:r>
            <a:r>
              <a:rPr lang="en-US" altLang="zh-CN" sz="2800" b="1" dirty="0"/>
              <a:t>promotion</a:t>
            </a:r>
          </a:p>
          <a:p>
            <a:pPr lvl="1"/>
            <a:r>
              <a:rPr lang="en-US" altLang="zh-CN" sz="2800" dirty="0"/>
              <a:t>Target</a:t>
            </a:r>
            <a:r>
              <a:rPr lang="zh-CN" altLang="en-US" sz="2800" dirty="0"/>
              <a:t> </a:t>
            </a:r>
            <a:r>
              <a:rPr lang="en-US" altLang="zh-CN" sz="2800" dirty="0"/>
              <a:t>the</a:t>
            </a:r>
            <a:r>
              <a:rPr lang="zh-CN" altLang="en-US" sz="2800" dirty="0"/>
              <a:t> </a:t>
            </a:r>
            <a:r>
              <a:rPr lang="en-US" altLang="zh-CN" sz="2800" dirty="0"/>
              <a:t>young,</a:t>
            </a:r>
            <a:r>
              <a:rPr lang="zh-CN" altLang="en-US" sz="2800" dirty="0"/>
              <a:t> </a:t>
            </a:r>
            <a:r>
              <a:rPr lang="en-US" altLang="zh-CN" sz="2800" dirty="0"/>
              <a:t>avoid</a:t>
            </a:r>
            <a:r>
              <a:rPr lang="zh-CN" altLang="en-US" sz="2800" dirty="0"/>
              <a:t> </a:t>
            </a:r>
            <a:r>
              <a:rPr lang="en-US" altLang="zh-CN" sz="2800" dirty="0"/>
              <a:t>the</a:t>
            </a:r>
            <a:r>
              <a:rPr lang="zh-CN" altLang="en-US" sz="2800" dirty="0"/>
              <a:t> </a:t>
            </a:r>
            <a:r>
              <a:rPr lang="en-US" altLang="zh-CN" sz="2800" dirty="0"/>
              <a:t>middle,</a:t>
            </a:r>
            <a:r>
              <a:rPr lang="zh-CN" altLang="en-US" sz="2800" dirty="0"/>
              <a:t> </a:t>
            </a:r>
            <a:r>
              <a:rPr lang="en-US" altLang="zh-CN" sz="2800" dirty="0"/>
              <a:t>comfort</a:t>
            </a:r>
            <a:r>
              <a:rPr lang="zh-CN" altLang="en-US" sz="2800" dirty="0"/>
              <a:t> </a:t>
            </a:r>
            <a:r>
              <a:rPr lang="en-US" altLang="zh-CN" sz="2800" dirty="0"/>
              <a:t>the</a:t>
            </a:r>
            <a:r>
              <a:rPr lang="zh-CN" altLang="en-US" sz="2800" dirty="0"/>
              <a:t> </a:t>
            </a:r>
            <a:r>
              <a:rPr lang="en-US" altLang="zh-CN" sz="2800" dirty="0"/>
              <a:t>old</a:t>
            </a:r>
          </a:p>
          <a:p>
            <a:r>
              <a:rPr lang="en-US" altLang="zh-CN" sz="2800" b="1" dirty="0"/>
              <a:t>Design</a:t>
            </a:r>
            <a:r>
              <a:rPr lang="zh-CN" altLang="en-US" sz="2800" b="1" dirty="0"/>
              <a:t> </a:t>
            </a:r>
            <a:r>
              <a:rPr lang="en-US" altLang="zh-CN" sz="2800" b="1" dirty="0"/>
              <a:t>conditional</a:t>
            </a:r>
            <a:r>
              <a:rPr lang="zh-CN" altLang="en-US" sz="2800" b="1" dirty="0"/>
              <a:t> </a:t>
            </a:r>
            <a:r>
              <a:rPr lang="en-US" altLang="zh-CN" sz="2800" b="1" dirty="0"/>
              <a:t>coupon</a:t>
            </a:r>
            <a:r>
              <a:rPr lang="zh-CN" altLang="en-US" sz="2800" b="1" dirty="0"/>
              <a:t> </a:t>
            </a:r>
            <a:r>
              <a:rPr lang="en-US" altLang="zh-CN" sz="2800" b="1" dirty="0"/>
              <a:t>Tips</a:t>
            </a:r>
          </a:p>
          <a:p>
            <a:pPr lvl="1"/>
            <a:r>
              <a:rPr lang="en-US" altLang="zh-CN" sz="2800" dirty="0"/>
              <a:t>Stimulate</a:t>
            </a:r>
            <a:r>
              <a:rPr lang="zh-CN" altLang="en-US" sz="2800" dirty="0"/>
              <a:t> </a:t>
            </a:r>
            <a:r>
              <a:rPr lang="en-US" altLang="zh-CN" sz="2800" dirty="0"/>
              <a:t>on</a:t>
            </a:r>
            <a:r>
              <a:rPr lang="zh-CN" altLang="en-US" sz="2800" dirty="0"/>
              <a:t> </a:t>
            </a:r>
            <a:r>
              <a:rPr lang="en-US" altLang="zh-CN" sz="2800" dirty="0"/>
              <a:t>sculpture</a:t>
            </a:r>
            <a:r>
              <a:rPr lang="zh-CN" altLang="en-US" sz="2800" dirty="0"/>
              <a:t> </a:t>
            </a:r>
            <a:r>
              <a:rPr lang="en-US" altLang="zh-CN" sz="2800" dirty="0"/>
              <a:t>and</a:t>
            </a:r>
            <a:r>
              <a:rPr lang="zh-CN" altLang="en-US" sz="2800" dirty="0"/>
              <a:t> </a:t>
            </a:r>
            <a:r>
              <a:rPr lang="en-US" altLang="zh-CN" sz="2800" dirty="0"/>
              <a:t>mosaics</a:t>
            </a:r>
            <a:r>
              <a:rPr lang="zh-CN" altLang="en-US" sz="2800" dirty="0"/>
              <a:t> </a:t>
            </a:r>
            <a:r>
              <a:rPr lang="en-US" altLang="zh-CN" sz="2800" dirty="0"/>
              <a:t>purchase</a:t>
            </a:r>
            <a:r>
              <a:rPr lang="zh-CN" altLang="en-US" sz="2800" dirty="0"/>
              <a:t> </a:t>
            </a:r>
            <a:endParaRPr lang="en-US" altLang="zh-CN" sz="2800" dirty="0"/>
          </a:p>
          <a:p>
            <a:pPr lvl="1"/>
            <a:r>
              <a:rPr lang="en-US" altLang="zh-CN" sz="2800" dirty="0"/>
              <a:t>Reversed</a:t>
            </a:r>
            <a:r>
              <a:rPr lang="zh-CN" altLang="en-US" sz="2800" dirty="0"/>
              <a:t> </a:t>
            </a:r>
            <a:r>
              <a:rPr lang="en-US" altLang="zh-CN" sz="2800" dirty="0"/>
              <a:t>effects</a:t>
            </a:r>
            <a:r>
              <a:rPr lang="zh-CN" altLang="en-US" sz="2800" dirty="0"/>
              <a:t> </a:t>
            </a:r>
            <a:r>
              <a:rPr lang="en-US" altLang="zh-CN" sz="2800" dirty="0"/>
              <a:t>between</a:t>
            </a:r>
            <a:r>
              <a:rPr lang="zh-CN" altLang="en-US" sz="2800" dirty="0"/>
              <a:t> </a:t>
            </a:r>
            <a:r>
              <a:rPr lang="en-US" altLang="zh-CN" sz="2800" dirty="0"/>
              <a:t>young</a:t>
            </a:r>
            <a:r>
              <a:rPr lang="zh-CN" altLang="en-US" sz="2800" dirty="0"/>
              <a:t> </a:t>
            </a:r>
            <a:r>
              <a:rPr lang="en-US" altLang="zh-CN" sz="2800" dirty="0"/>
              <a:t>and</a:t>
            </a:r>
            <a:r>
              <a:rPr lang="zh-CN" altLang="en-US" sz="2800" dirty="0"/>
              <a:t> </a:t>
            </a:r>
            <a:r>
              <a:rPr lang="en-US" altLang="zh-CN" sz="2800" dirty="0"/>
              <a:t>middle-aged</a:t>
            </a:r>
          </a:p>
          <a:p>
            <a:pPr lvl="1"/>
            <a:r>
              <a:rPr lang="en-US" altLang="zh-CN" sz="2800" dirty="0"/>
              <a:t>A</a:t>
            </a:r>
            <a:r>
              <a:rPr lang="en-US" sz="2800" dirty="0"/>
              <a:t>esthetic changes</a:t>
            </a:r>
            <a:r>
              <a:rPr lang="zh-CN" altLang="en-US" sz="2800" dirty="0"/>
              <a:t> </a:t>
            </a:r>
            <a:r>
              <a:rPr lang="en-US" altLang="zh-CN" sz="2800" dirty="0"/>
              <a:t>between</a:t>
            </a:r>
            <a:r>
              <a:rPr lang="zh-CN" altLang="en-US" sz="2800" dirty="0"/>
              <a:t> </a:t>
            </a:r>
            <a:r>
              <a:rPr lang="en-US" altLang="zh-CN" sz="2800" dirty="0"/>
              <a:t>different</a:t>
            </a:r>
            <a:r>
              <a:rPr lang="zh-CN" altLang="en-US" sz="2800" dirty="0"/>
              <a:t> </a:t>
            </a:r>
            <a:r>
              <a:rPr lang="en-US" altLang="zh-CN" sz="2800" dirty="0"/>
              <a:t>age</a:t>
            </a:r>
            <a:r>
              <a:rPr lang="zh-CN" altLang="en-US" sz="2800" dirty="0"/>
              <a:t> </a:t>
            </a:r>
            <a:r>
              <a:rPr lang="en-US" altLang="zh-CN" sz="2800" dirty="0"/>
              <a:t>groups</a:t>
            </a:r>
          </a:p>
          <a:p>
            <a:r>
              <a:rPr lang="en-US" altLang="zh-CN" sz="2800" b="1" dirty="0"/>
              <a:t>Try</a:t>
            </a:r>
            <a:r>
              <a:rPr lang="zh-CN" altLang="en-US" sz="2800" b="1" dirty="0"/>
              <a:t> </a:t>
            </a:r>
            <a:r>
              <a:rPr lang="en-US" altLang="zh-CN" sz="2800" b="1" dirty="0"/>
              <a:t>to</a:t>
            </a:r>
            <a:r>
              <a:rPr lang="zh-CN" altLang="en-US" sz="2800" b="1" dirty="0"/>
              <a:t> </a:t>
            </a:r>
            <a:r>
              <a:rPr lang="en-US" altLang="zh-CN" sz="2800" b="1" dirty="0"/>
              <a:t>cultivate</a:t>
            </a:r>
            <a:r>
              <a:rPr lang="zh-CN" altLang="en-US" sz="2800" b="1" dirty="0"/>
              <a:t> </a:t>
            </a:r>
            <a:r>
              <a:rPr lang="en-US" altLang="zh-CN" sz="2800" b="1" dirty="0"/>
              <a:t>more</a:t>
            </a:r>
            <a:r>
              <a:rPr lang="zh-CN" altLang="en-US" sz="2800" b="1" dirty="0"/>
              <a:t> </a:t>
            </a:r>
            <a:r>
              <a:rPr lang="en-US" altLang="zh-CN" sz="2800" b="1" dirty="0"/>
              <a:t>young</a:t>
            </a:r>
            <a:r>
              <a:rPr lang="zh-CN" altLang="en-US" sz="2800" b="1" dirty="0"/>
              <a:t> </a:t>
            </a:r>
            <a:r>
              <a:rPr lang="en-US" altLang="zh-CN" sz="2800" b="1" dirty="0"/>
              <a:t>customers</a:t>
            </a:r>
            <a:endParaRPr lang="en-US" sz="2800" b="1" dirty="0"/>
          </a:p>
        </p:txBody>
      </p:sp>
    </p:spTree>
    <p:extLst>
      <p:ext uri="{BB962C8B-B14F-4D97-AF65-F5344CB8AC3E}">
        <p14:creationId xmlns:p14="http://schemas.microsoft.com/office/powerpoint/2010/main" val="13176065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2796" y="-36492"/>
            <a:ext cx="10058400" cy="1609344"/>
          </a:xfrm>
        </p:spPr>
        <p:txBody>
          <a:bodyPr/>
          <a:lstStyle/>
          <a:p>
            <a:r>
              <a:rPr lang="en-US" altLang="zh-CN" dirty="0"/>
              <a:t>Next</a:t>
            </a:r>
            <a:r>
              <a:rPr lang="zh-CN" altLang="en-US" dirty="0"/>
              <a:t> </a:t>
            </a:r>
            <a:r>
              <a:rPr lang="en-US" altLang="zh-CN" dirty="0"/>
              <a:t>Steps</a:t>
            </a:r>
            <a:endParaRPr lang="en-US" dirty="0"/>
          </a:p>
        </p:txBody>
      </p:sp>
      <p:sp>
        <p:nvSpPr>
          <p:cNvPr id="3" name="Content Placeholder 2"/>
          <p:cNvSpPr>
            <a:spLocks noGrp="1"/>
          </p:cNvSpPr>
          <p:nvPr>
            <p:ph idx="1"/>
          </p:nvPr>
        </p:nvSpPr>
        <p:spPr>
          <a:xfrm>
            <a:off x="870441" y="1277261"/>
            <a:ext cx="10058400" cy="4050792"/>
          </a:xfrm>
        </p:spPr>
        <p:txBody>
          <a:bodyPr>
            <a:normAutofit/>
          </a:bodyPr>
          <a:lstStyle/>
          <a:p>
            <a:endParaRPr lang="en-US" altLang="zh-CN" sz="2400" dirty="0"/>
          </a:p>
          <a:p>
            <a:r>
              <a:rPr lang="en-US" altLang="zh-CN" sz="2400" dirty="0"/>
              <a:t>Guess:</a:t>
            </a:r>
            <a:r>
              <a:rPr lang="zh-CN" altLang="en-US" sz="2400" dirty="0"/>
              <a:t> </a:t>
            </a:r>
            <a:r>
              <a:rPr lang="en-US" altLang="zh-CN" sz="2400" dirty="0"/>
              <a:t>Coupon</a:t>
            </a:r>
            <a:r>
              <a:rPr lang="zh-CN" altLang="en-US" sz="2400" dirty="0"/>
              <a:t> </a:t>
            </a:r>
            <a:r>
              <a:rPr lang="en-US" altLang="zh-CN" sz="2400" dirty="0"/>
              <a:t>have</a:t>
            </a:r>
            <a:r>
              <a:rPr lang="zh-CN" altLang="en-US" sz="2400" dirty="0"/>
              <a:t> </a:t>
            </a:r>
            <a:r>
              <a:rPr lang="en-US" altLang="zh-CN" sz="2400" dirty="0"/>
              <a:t>different</a:t>
            </a:r>
            <a:r>
              <a:rPr lang="zh-CN" altLang="en-US" sz="2400" dirty="0"/>
              <a:t> </a:t>
            </a:r>
            <a:r>
              <a:rPr lang="en-US" altLang="zh-CN" sz="2400" dirty="0"/>
              <a:t>effects</a:t>
            </a:r>
            <a:r>
              <a:rPr lang="zh-CN" altLang="en-US" sz="2400" dirty="0"/>
              <a:t> </a:t>
            </a:r>
            <a:r>
              <a:rPr lang="en-US" altLang="zh-CN" sz="2400" dirty="0"/>
              <a:t>on</a:t>
            </a:r>
            <a:r>
              <a:rPr lang="zh-CN" altLang="en-US" sz="2400" dirty="0"/>
              <a:t> </a:t>
            </a:r>
            <a:r>
              <a:rPr lang="en-US" altLang="zh-CN" sz="2400" dirty="0" err="1"/>
              <a:t>tot_spending</a:t>
            </a:r>
            <a:r>
              <a:rPr lang="zh-CN" altLang="en-US" sz="2400" dirty="0"/>
              <a:t> </a:t>
            </a:r>
            <a:r>
              <a:rPr lang="en-US" altLang="zh-CN" sz="2400" dirty="0"/>
              <a:t>subgroups</a:t>
            </a:r>
          </a:p>
          <a:p>
            <a:endParaRPr lang="en-US" altLang="zh-CN" sz="2400" dirty="0"/>
          </a:p>
          <a:p>
            <a:r>
              <a:rPr lang="en-US" altLang="zh-CN" sz="2400" dirty="0"/>
              <a:t>Better</a:t>
            </a:r>
            <a:r>
              <a:rPr lang="zh-CN" altLang="en-US" sz="2400" dirty="0"/>
              <a:t> </a:t>
            </a:r>
            <a:r>
              <a:rPr lang="en-US" altLang="zh-CN" sz="2400" dirty="0"/>
              <a:t>segmentation</a:t>
            </a:r>
            <a:r>
              <a:rPr lang="zh-CN" altLang="en-US" sz="2400" dirty="0"/>
              <a:t> </a:t>
            </a:r>
            <a:endParaRPr lang="en-US" altLang="zh-CN" sz="2400" dirty="0"/>
          </a:p>
          <a:p>
            <a:pPr lvl="1"/>
            <a:r>
              <a:rPr lang="en-US" altLang="zh-CN" sz="2000" dirty="0"/>
              <a:t>more</a:t>
            </a:r>
            <a:r>
              <a:rPr lang="zh-CN" altLang="en-US" sz="2000" dirty="0"/>
              <a:t> </a:t>
            </a:r>
            <a:r>
              <a:rPr lang="en-US" altLang="zh-CN" sz="2000" dirty="0"/>
              <a:t>specific,</a:t>
            </a:r>
            <a:r>
              <a:rPr lang="zh-CN" altLang="en-US" sz="2000" dirty="0"/>
              <a:t> </a:t>
            </a:r>
            <a:endParaRPr lang="en-US" altLang="zh-CN" sz="2000" dirty="0"/>
          </a:p>
          <a:p>
            <a:pPr lvl="1"/>
            <a:r>
              <a:rPr lang="en-US" altLang="zh-CN" sz="2000" dirty="0"/>
              <a:t>more</a:t>
            </a:r>
            <a:r>
              <a:rPr lang="zh-CN" altLang="en-US" sz="2000" dirty="0"/>
              <a:t> </a:t>
            </a:r>
            <a:r>
              <a:rPr lang="en-US" altLang="zh-CN" sz="2000" dirty="0"/>
              <a:t>significant</a:t>
            </a:r>
            <a:endParaRPr lang="en-US" sz="2000" dirty="0"/>
          </a:p>
        </p:txBody>
      </p:sp>
      <p:grpSp>
        <p:nvGrpSpPr>
          <p:cNvPr id="13" name="Group 12"/>
          <p:cNvGrpSpPr/>
          <p:nvPr/>
        </p:nvGrpSpPr>
        <p:grpSpPr>
          <a:xfrm>
            <a:off x="4572001" y="2207902"/>
            <a:ext cx="7552716" cy="4647033"/>
            <a:chOff x="4572001" y="2207902"/>
            <a:chExt cx="7552716" cy="4647033"/>
          </a:xfrm>
        </p:grpSpPr>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72001" y="2207902"/>
              <a:ext cx="7552716" cy="4647033"/>
            </a:xfrm>
            <a:prstGeom prst="rect">
              <a:avLst/>
            </a:prstGeom>
          </p:spPr>
        </p:pic>
        <p:cxnSp>
          <p:nvCxnSpPr>
            <p:cNvPr id="8" name="Straight Arrow Connector 7"/>
            <p:cNvCxnSpPr/>
            <p:nvPr/>
          </p:nvCxnSpPr>
          <p:spPr>
            <a:xfrm flipH="1">
              <a:off x="6078061" y="3604074"/>
              <a:ext cx="53644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a:off x="9086162" y="3947383"/>
              <a:ext cx="53644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8064895" y="4971214"/>
              <a:ext cx="56692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896767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email">
            <a:alphaModFix amt="20000"/>
            <a:extLst>
              <a:ext uri="{28A0092B-C50C-407E-A947-70E740481C1C}">
                <a14:useLocalDpi xmlns:a14="http://schemas.microsoft.com/office/drawing/2010/main"/>
              </a:ext>
            </a:extLst>
          </a:blip>
          <a:srcRect/>
          <a:stretch/>
        </p:blipFill>
        <p:spPr>
          <a:xfrm>
            <a:off x="-471709" y="-49979"/>
            <a:ext cx="13095509" cy="6907979"/>
          </a:xfrm>
          <a:prstGeom prst="rect">
            <a:avLst/>
          </a:prstGeom>
        </p:spPr>
      </p:pic>
      <p:sp>
        <p:nvSpPr>
          <p:cNvPr id="2" name="Title 1"/>
          <p:cNvSpPr>
            <a:spLocks noGrp="1"/>
          </p:cNvSpPr>
          <p:nvPr>
            <p:ph type="title"/>
          </p:nvPr>
        </p:nvSpPr>
        <p:spPr>
          <a:xfrm>
            <a:off x="2938099" y="2599338"/>
            <a:ext cx="7018701" cy="1609344"/>
          </a:xfrm>
        </p:spPr>
        <p:txBody>
          <a:bodyPr/>
          <a:lstStyle/>
          <a:p>
            <a:r>
              <a:rPr lang="en-US" altLang="zh-CN" dirty="0"/>
              <a:t>Thanks</a:t>
            </a:r>
            <a:r>
              <a:rPr lang="zh-CN" altLang="en-US" dirty="0"/>
              <a:t> </a:t>
            </a:r>
            <a:r>
              <a:rPr lang="en-US" altLang="zh-CN" dirty="0"/>
              <a:t>for</a:t>
            </a:r>
            <a:r>
              <a:rPr lang="zh-CN" altLang="en-US" dirty="0"/>
              <a:t> </a:t>
            </a:r>
            <a:r>
              <a:rPr lang="en-US" altLang="zh-CN" dirty="0"/>
              <a:t>listening</a:t>
            </a:r>
            <a:r>
              <a:rPr lang="zh-CN" altLang="en-US" dirty="0"/>
              <a:t>！</a:t>
            </a:r>
            <a:endParaRPr lang="en-US" dirty="0"/>
          </a:p>
        </p:txBody>
      </p:sp>
    </p:spTree>
    <p:extLst>
      <p:ext uri="{BB962C8B-B14F-4D97-AF65-F5344CB8AC3E}">
        <p14:creationId xmlns:p14="http://schemas.microsoft.com/office/powerpoint/2010/main" val="930145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Background</a:t>
            </a:r>
            <a:endParaRPr lang="en-US" dirty="0"/>
          </a:p>
        </p:txBody>
      </p:sp>
      <p:sp>
        <p:nvSpPr>
          <p:cNvPr id="3" name="Content Placeholder 2"/>
          <p:cNvSpPr>
            <a:spLocks noGrp="1"/>
          </p:cNvSpPr>
          <p:nvPr>
            <p:ph idx="1"/>
          </p:nvPr>
        </p:nvSpPr>
        <p:spPr>
          <a:xfrm>
            <a:off x="877420" y="1888141"/>
            <a:ext cx="10203801" cy="4257477"/>
          </a:xfrm>
        </p:spPr>
        <p:txBody>
          <a:bodyPr>
            <a:normAutofit/>
          </a:bodyPr>
          <a:lstStyle/>
          <a:p>
            <a:pPr>
              <a:spcBef>
                <a:spcPts val="1800"/>
              </a:spcBef>
            </a:pPr>
            <a:r>
              <a:rPr lang="en-US" altLang="zh-CN" sz="3200" dirty="0"/>
              <a:t>An</a:t>
            </a:r>
            <a:r>
              <a:rPr lang="zh-CN" altLang="en-US" sz="3200" dirty="0"/>
              <a:t> </a:t>
            </a:r>
            <a:r>
              <a:rPr lang="en-US" altLang="zh-CN" sz="3200" dirty="0"/>
              <a:t>artwork</a:t>
            </a:r>
            <a:r>
              <a:rPr lang="zh-CN" altLang="en-US" sz="3200" dirty="0"/>
              <a:t> </a:t>
            </a:r>
            <a:r>
              <a:rPr lang="en-US" altLang="zh-CN" sz="3200" dirty="0"/>
              <a:t>dealer</a:t>
            </a:r>
            <a:r>
              <a:rPr lang="zh-CN" altLang="en-US" sz="3200" dirty="0"/>
              <a:t> </a:t>
            </a:r>
            <a:r>
              <a:rPr lang="en-US" altLang="zh-CN" sz="3200" dirty="0"/>
              <a:t>makes</a:t>
            </a:r>
            <a:r>
              <a:rPr lang="zh-CN" altLang="en-US" sz="3200" dirty="0"/>
              <a:t> </a:t>
            </a:r>
            <a:r>
              <a:rPr lang="en-US" altLang="zh-CN" sz="3200" dirty="0"/>
              <a:t>revenue</a:t>
            </a:r>
            <a:r>
              <a:rPr lang="zh-CN" altLang="en-US" sz="3200" dirty="0"/>
              <a:t> </a:t>
            </a:r>
            <a:r>
              <a:rPr lang="en-US" altLang="zh-CN" sz="3200" dirty="0"/>
              <a:t>from</a:t>
            </a:r>
            <a:r>
              <a:rPr lang="zh-CN" altLang="en-US" sz="3200" dirty="0"/>
              <a:t> </a:t>
            </a:r>
            <a:r>
              <a:rPr lang="en-US" altLang="zh-CN" sz="3200" dirty="0"/>
              <a:t>commission</a:t>
            </a:r>
            <a:r>
              <a:rPr lang="zh-CN" altLang="en-US" sz="3200" dirty="0"/>
              <a:t> </a:t>
            </a:r>
            <a:endParaRPr lang="en-US" altLang="zh-CN" sz="3200" dirty="0"/>
          </a:p>
          <a:p>
            <a:pPr marL="685800" lvl="2">
              <a:spcBef>
                <a:spcPts val="1800"/>
              </a:spcBef>
            </a:pPr>
            <a:r>
              <a:rPr lang="en-US" sz="2400" dirty="0"/>
              <a:t>Paintings </a:t>
            </a:r>
            <a:r>
              <a:rPr lang="zh-CN" altLang="en-US" sz="2400" dirty="0"/>
              <a:t> </a:t>
            </a:r>
            <a:r>
              <a:rPr lang="en-US" altLang="zh-CN" sz="2400" dirty="0"/>
              <a:t>8%,</a:t>
            </a:r>
            <a:r>
              <a:rPr lang="zh-CN" altLang="en-US" sz="2400" dirty="0"/>
              <a:t> </a:t>
            </a:r>
            <a:r>
              <a:rPr lang="en-US" sz="2400" dirty="0"/>
              <a:t>Jewelry</a:t>
            </a:r>
            <a:r>
              <a:rPr lang="zh-CN" altLang="en-US" sz="2400" dirty="0"/>
              <a:t> </a:t>
            </a:r>
            <a:r>
              <a:rPr lang="en-US" altLang="zh-CN" sz="2400" dirty="0"/>
              <a:t>8%,</a:t>
            </a:r>
            <a:r>
              <a:rPr lang="zh-CN" altLang="en-US" sz="2400" dirty="0"/>
              <a:t> </a:t>
            </a:r>
            <a:r>
              <a:rPr lang="en-US" altLang="zh-CN" sz="2400" dirty="0"/>
              <a:t>Mosaics</a:t>
            </a:r>
            <a:r>
              <a:rPr lang="zh-CN" altLang="en-US" sz="2400" dirty="0"/>
              <a:t> </a:t>
            </a:r>
            <a:r>
              <a:rPr lang="en-US" altLang="zh-CN" sz="2400" dirty="0"/>
              <a:t>12%,</a:t>
            </a:r>
            <a:r>
              <a:rPr lang="zh-CN" altLang="en-US" sz="2400" dirty="0"/>
              <a:t>  </a:t>
            </a:r>
            <a:r>
              <a:rPr lang="en-US" altLang="zh-CN" sz="2400" dirty="0"/>
              <a:t>Sculpture</a:t>
            </a:r>
            <a:r>
              <a:rPr lang="zh-CN" altLang="en-US" sz="2400" dirty="0"/>
              <a:t> </a:t>
            </a:r>
            <a:r>
              <a:rPr lang="en-US" altLang="zh-CN" sz="2400" dirty="0"/>
              <a:t>12%</a:t>
            </a:r>
          </a:p>
          <a:p>
            <a:pPr>
              <a:spcBef>
                <a:spcPts val="1800"/>
              </a:spcBef>
            </a:pPr>
            <a:r>
              <a:rPr lang="en-US" altLang="zh-CN" sz="3200" dirty="0"/>
              <a:t>A</a:t>
            </a:r>
            <a:r>
              <a:rPr lang="zh-CN" altLang="en-US" sz="3200" dirty="0"/>
              <a:t> </a:t>
            </a:r>
            <a:r>
              <a:rPr lang="en-US" altLang="zh-CN" sz="3200" dirty="0"/>
              <a:t>Debate</a:t>
            </a:r>
            <a:r>
              <a:rPr lang="zh-CN" altLang="en-US" sz="3200" dirty="0"/>
              <a:t> </a:t>
            </a:r>
            <a:r>
              <a:rPr lang="en-US" altLang="zh-CN" sz="3200" dirty="0"/>
              <a:t>between</a:t>
            </a:r>
            <a:r>
              <a:rPr lang="zh-CN" altLang="en-US" sz="3200" dirty="0"/>
              <a:t> </a:t>
            </a:r>
            <a:r>
              <a:rPr lang="en-US" altLang="zh-CN" sz="3200" dirty="0"/>
              <a:t>two</a:t>
            </a:r>
            <a:r>
              <a:rPr lang="zh-CN" altLang="en-US" sz="3200" dirty="0"/>
              <a:t> </a:t>
            </a:r>
            <a:r>
              <a:rPr lang="en-US" altLang="zh-CN" sz="3200" dirty="0"/>
              <a:t>co-founders</a:t>
            </a:r>
          </a:p>
          <a:p>
            <a:pPr marL="685800" lvl="2">
              <a:spcBef>
                <a:spcPts val="1800"/>
              </a:spcBef>
            </a:pPr>
            <a:r>
              <a:rPr lang="en-US" altLang="zh-CN" sz="2400" dirty="0"/>
              <a:t>Whether</a:t>
            </a:r>
            <a:r>
              <a:rPr lang="zh-CN" altLang="en-US" sz="2400" dirty="0"/>
              <a:t> </a:t>
            </a:r>
            <a:r>
              <a:rPr lang="en-US" sz="2400" dirty="0"/>
              <a:t>10%-off</a:t>
            </a:r>
            <a:r>
              <a:rPr lang="zh-CN" altLang="en-US" sz="2400" dirty="0"/>
              <a:t> </a:t>
            </a:r>
            <a:r>
              <a:rPr lang="en-US" altLang="zh-CN" sz="2400" dirty="0"/>
              <a:t>coupon</a:t>
            </a:r>
            <a:r>
              <a:rPr lang="zh-CN" altLang="en-US" sz="2400" dirty="0"/>
              <a:t> </a:t>
            </a:r>
            <a:r>
              <a:rPr lang="en-US" altLang="zh-CN" sz="2400" dirty="0"/>
              <a:t>will</a:t>
            </a:r>
            <a:r>
              <a:rPr lang="zh-CN" altLang="en-US" sz="2400" dirty="0"/>
              <a:t> </a:t>
            </a:r>
            <a:r>
              <a:rPr lang="en-US" sz="2400" dirty="0"/>
              <a:t>improve revenues</a:t>
            </a:r>
            <a:r>
              <a:rPr lang="zh-CN" altLang="en-US" sz="2400" dirty="0"/>
              <a:t> </a:t>
            </a:r>
            <a:r>
              <a:rPr lang="en-US" altLang="zh-CN" sz="2400" dirty="0"/>
              <a:t>(commission)</a:t>
            </a:r>
          </a:p>
          <a:p>
            <a:pPr marL="685800" lvl="2">
              <a:spcBef>
                <a:spcPts val="1800"/>
              </a:spcBef>
            </a:pPr>
            <a:r>
              <a:rPr lang="en-US" altLang="zh-CN" sz="2400" dirty="0"/>
              <a:t>T-test</a:t>
            </a:r>
            <a:r>
              <a:rPr lang="zh-CN" altLang="en-US" sz="2400" dirty="0"/>
              <a:t> </a:t>
            </a:r>
            <a:r>
              <a:rPr lang="en-US" altLang="zh-CN" sz="2400" dirty="0"/>
              <a:t>(normality,</a:t>
            </a:r>
            <a:r>
              <a:rPr lang="zh-CN" altLang="en-US" sz="2400" dirty="0"/>
              <a:t> </a:t>
            </a:r>
            <a:r>
              <a:rPr lang="en-US" altLang="zh-CN" sz="2400" dirty="0"/>
              <a:t>equal</a:t>
            </a:r>
            <a:r>
              <a:rPr lang="zh-CN" altLang="en-US" sz="2400" dirty="0"/>
              <a:t> </a:t>
            </a:r>
            <a:r>
              <a:rPr lang="en-US" altLang="zh-CN" sz="2400" dirty="0"/>
              <a:t>variance)</a:t>
            </a:r>
          </a:p>
        </p:txBody>
      </p:sp>
    </p:spTree>
    <p:extLst>
      <p:ext uri="{BB962C8B-B14F-4D97-AF65-F5344CB8AC3E}">
        <p14:creationId xmlns:p14="http://schemas.microsoft.com/office/powerpoint/2010/main" val="7445273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2971510"/>
            <a:ext cx="4409162" cy="2721210"/>
          </a:xfrm>
          <a:prstGeom prst="rect">
            <a:avLst/>
          </a:prstGeom>
        </p:spPr>
      </p:pic>
      <p:pic>
        <p:nvPicPr>
          <p:cNvPr id="8" name="Picture 7"/>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1241" y="104455"/>
            <a:ext cx="4404202" cy="2718150"/>
          </a:xfrm>
          <a:prstGeom prst="rect">
            <a:avLst/>
          </a:prstGeom>
        </p:spPr>
      </p:pic>
      <p:sp>
        <p:nvSpPr>
          <p:cNvPr id="10" name="TextBox 9"/>
          <p:cNvSpPr txBox="1"/>
          <p:nvPr/>
        </p:nvSpPr>
        <p:spPr>
          <a:xfrm>
            <a:off x="1152395" y="6463430"/>
            <a:ext cx="1007007" cy="369332"/>
          </a:xfrm>
          <a:prstGeom prst="rect">
            <a:avLst/>
          </a:prstGeom>
          <a:noFill/>
        </p:spPr>
        <p:txBody>
          <a:bodyPr wrap="none" rtlCol="0">
            <a:spAutoFit/>
          </a:bodyPr>
          <a:lstStyle/>
          <a:p>
            <a:r>
              <a:rPr lang="en-US" altLang="zh-CN" dirty="0"/>
              <a:t>Coupons</a:t>
            </a:r>
            <a:endParaRPr lang="en-US" dirty="0"/>
          </a:p>
        </p:txBody>
      </p:sp>
      <p:pic>
        <p:nvPicPr>
          <p:cNvPr id="6" name="Picture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825433" y="2971510"/>
            <a:ext cx="4409162" cy="2721210"/>
          </a:xfrm>
          <a:prstGeom prst="rect">
            <a:avLst/>
          </a:prstGeom>
        </p:spPr>
      </p:pic>
      <p:pic>
        <p:nvPicPr>
          <p:cNvPr id="9" name="Picture 8"/>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554585" y="2971510"/>
            <a:ext cx="4409162" cy="2721210"/>
          </a:xfrm>
          <a:prstGeom prst="rect">
            <a:avLst/>
          </a:prstGeom>
        </p:spPr>
      </p:pic>
      <p:pic>
        <p:nvPicPr>
          <p:cNvPr id="5" name="Picture 4"/>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3825433" y="178910"/>
            <a:ext cx="4404201" cy="2718148"/>
          </a:xfrm>
          <a:prstGeom prst="rect">
            <a:avLst/>
          </a:prstGeom>
        </p:spPr>
      </p:pic>
      <p:pic>
        <p:nvPicPr>
          <p:cNvPr id="4" name="Picture 3"/>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7554585" y="175848"/>
            <a:ext cx="4409162" cy="2721210"/>
          </a:xfrm>
          <a:prstGeom prst="rect">
            <a:avLst/>
          </a:prstGeom>
        </p:spPr>
      </p:pic>
      <p:sp>
        <p:nvSpPr>
          <p:cNvPr id="2" name="TextBox 1"/>
          <p:cNvSpPr txBox="1"/>
          <p:nvPr/>
        </p:nvSpPr>
        <p:spPr>
          <a:xfrm>
            <a:off x="7594600" y="6172200"/>
            <a:ext cx="1255280" cy="369332"/>
          </a:xfrm>
          <a:prstGeom prst="rect">
            <a:avLst/>
          </a:prstGeom>
          <a:noFill/>
        </p:spPr>
        <p:txBody>
          <a:bodyPr wrap="none" rtlCol="0">
            <a:spAutoFit/>
          </a:bodyPr>
          <a:lstStyle/>
          <a:p>
            <a:r>
              <a:rPr lang="en-US" altLang="zh-CN" dirty="0"/>
              <a:t>clustering</a:t>
            </a:r>
            <a:endParaRPr lang="en-US" dirty="0"/>
          </a:p>
        </p:txBody>
      </p:sp>
    </p:spTree>
    <p:extLst>
      <p:ext uri="{BB962C8B-B14F-4D97-AF65-F5344CB8AC3E}">
        <p14:creationId xmlns:p14="http://schemas.microsoft.com/office/powerpoint/2010/main" val="10814171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8359" y="3008911"/>
            <a:ext cx="4420179" cy="2728010"/>
          </a:xfrm>
          <a:prstGeom prst="rect">
            <a:avLst/>
          </a:prstGeom>
        </p:spPr>
      </p:pic>
      <p:pic>
        <p:nvPicPr>
          <p:cNvPr id="10" name="Picture 9"/>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8359" y="154559"/>
            <a:ext cx="4209263" cy="2597838"/>
          </a:xfrm>
          <a:prstGeom prst="rect">
            <a:avLst/>
          </a:prstGeom>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712945" y="154560"/>
            <a:ext cx="4420179" cy="2728010"/>
          </a:xfrm>
          <a:prstGeom prst="rect">
            <a:avLst/>
          </a:prstGeom>
        </p:spPr>
      </p:pic>
      <p:pic>
        <p:nvPicPr>
          <p:cNvPr id="4" name="Picture 3"/>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571404" y="154560"/>
            <a:ext cx="4420180" cy="2728010"/>
          </a:xfrm>
          <a:prstGeom prst="rect">
            <a:avLst/>
          </a:prstGeom>
        </p:spPr>
      </p:pic>
      <p:pic>
        <p:nvPicPr>
          <p:cNvPr id="6" name="Picture 5"/>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3712944" y="3008911"/>
            <a:ext cx="4420179" cy="2728010"/>
          </a:xfrm>
          <a:prstGeom prst="rect">
            <a:avLst/>
          </a:prstGeom>
        </p:spPr>
      </p:pic>
      <p:pic>
        <p:nvPicPr>
          <p:cNvPr id="9" name="Picture 8"/>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7571404" y="3008911"/>
            <a:ext cx="4420180" cy="2728010"/>
          </a:xfrm>
          <a:prstGeom prst="rect">
            <a:avLst/>
          </a:prstGeom>
        </p:spPr>
      </p:pic>
      <p:sp>
        <p:nvSpPr>
          <p:cNvPr id="11" name="TextBox 10"/>
          <p:cNvSpPr txBox="1"/>
          <p:nvPr/>
        </p:nvSpPr>
        <p:spPr>
          <a:xfrm>
            <a:off x="926926" y="6475956"/>
            <a:ext cx="1442767" cy="369332"/>
          </a:xfrm>
          <a:prstGeom prst="rect">
            <a:avLst/>
          </a:prstGeom>
          <a:noFill/>
        </p:spPr>
        <p:txBody>
          <a:bodyPr wrap="none" rtlCol="0">
            <a:spAutoFit/>
          </a:bodyPr>
          <a:lstStyle/>
          <a:p>
            <a:r>
              <a:rPr lang="en-US" altLang="zh-CN" dirty="0"/>
              <a:t>Non-coupons</a:t>
            </a:r>
          </a:p>
        </p:txBody>
      </p:sp>
      <p:sp>
        <p:nvSpPr>
          <p:cNvPr id="12" name="TextBox 11"/>
          <p:cNvSpPr txBox="1"/>
          <p:nvPr/>
        </p:nvSpPr>
        <p:spPr>
          <a:xfrm>
            <a:off x="7594600" y="6172200"/>
            <a:ext cx="1255280" cy="369332"/>
          </a:xfrm>
          <a:prstGeom prst="rect">
            <a:avLst/>
          </a:prstGeom>
          <a:noFill/>
        </p:spPr>
        <p:txBody>
          <a:bodyPr wrap="none" rtlCol="0">
            <a:spAutoFit/>
          </a:bodyPr>
          <a:lstStyle/>
          <a:p>
            <a:r>
              <a:rPr lang="en-US" altLang="zh-CN"/>
              <a:t>clustering</a:t>
            </a:r>
            <a:endParaRPr lang="en-US"/>
          </a:p>
        </p:txBody>
      </p:sp>
    </p:spTree>
    <p:extLst>
      <p:ext uri="{BB962C8B-B14F-4D97-AF65-F5344CB8AC3E}">
        <p14:creationId xmlns:p14="http://schemas.microsoft.com/office/powerpoint/2010/main" val="1748090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4452" y="290117"/>
            <a:ext cx="9603275" cy="1049235"/>
          </a:xfrm>
        </p:spPr>
        <p:txBody>
          <a:bodyPr/>
          <a:lstStyle/>
          <a:p>
            <a:r>
              <a:rPr lang="en-US" altLang="zh-CN" dirty="0"/>
              <a:t>Data</a:t>
            </a:r>
            <a:r>
              <a:rPr lang="zh-CN" altLang="en-US" dirty="0"/>
              <a:t> </a:t>
            </a:r>
            <a:r>
              <a:rPr lang="en-US" altLang="zh-CN" dirty="0"/>
              <a:t>preview</a:t>
            </a:r>
            <a:endParaRPr lang="en-US" dirty="0"/>
          </a:p>
        </p:txBody>
      </p:sp>
      <p:pic>
        <p:nvPicPr>
          <p:cNvPr id="6" name="Picture 5"/>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234363" y="1390609"/>
            <a:ext cx="8983364" cy="5278281"/>
          </a:xfrm>
          <a:prstGeom prst="rect">
            <a:avLst/>
          </a:prstGeom>
        </p:spPr>
      </p:pic>
      <p:pic>
        <p:nvPicPr>
          <p:cNvPr id="7" name="Picture 6"/>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719405" y="-1256401"/>
            <a:ext cx="6763966" cy="943592"/>
          </a:xfrm>
          <a:prstGeom prst="rect">
            <a:avLst/>
          </a:prstGeom>
        </p:spPr>
      </p:pic>
      <p:pic>
        <p:nvPicPr>
          <p:cNvPr id="13" name="Picture 12"/>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234363" y="1283596"/>
            <a:ext cx="8983364" cy="5278281"/>
          </a:xfrm>
          <a:prstGeom prst="rect">
            <a:avLst/>
          </a:prstGeom>
        </p:spPr>
      </p:pic>
      <p:sp>
        <p:nvSpPr>
          <p:cNvPr id="14" name="TextBox 13"/>
          <p:cNvSpPr txBox="1"/>
          <p:nvPr/>
        </p:nvSpPr>
        <p:spPr>
          <a:xfrm>
            <a:off x="8155078" y="290116"/>
            <a:ext cx="2873928" cy="1200329"/>
          </a:xfrm>
          <a:prstGeom prst="rect">
            <a:avLst/>
          </a:prstGeom>
          <a:noFill/>
        </p:spPr>
        <p:txBody>
          <a:bodyPr wrap="none" rtlCol="0">
            <a:spAutoFit/>
          </a:bodyPr>
          <a:lstStyle/>
          <a:p>
            <a:r>
              <a:rPr lang="en-US" altLang="zh-CN" sz="2400" dirty="0"/>
              <a:t>T-test</a:t>
            </a:r>
            <a:r>
              <a:rPr lang="zh-CN" altLang="en-US" sz="2400" dirty="0"/>
              <a:t> </a:t>
            </a:r>
            <a:r>
              <a:rPr lang="en-US" altLang="zh-CN" sz="2400" dirty="0"/>
              <a:t>assumption:</a:t>
            </a:r>
            <a:r>
              <a:rPr lang="zh-CN" altLang="en-US" sz="2400" dirty="0"/>
              <a:t> </a:t>
            </a:r>
            <a:endParaRPr lang="en-US" altLang="zh-CN" sz="2400" dirty="0"/>
          </a:p>
          <a:p>
            <a:pPr marL="342900" indent="-342900">
              <a:buFont typeface="Arial" charset="0"/>
              <a:buChar char="•"/>
            </a:pPr>
            <a:r>
              <a:rPr lang="en-US" altLang="zh-CN" sz="2400" dirty="0"/>
              <a:t>Normality</a:t>
            </a:r>
          </a:p>
          <a:p>
            <a:pPr marL="342900" indent="-342900">
              <a:buFont typeface="Arial" charset="0"/>
              <a:buChar char="•"/>
            </a:pPr>
            <a:r>
              <a:rPr lang="en-US" altLang="zh-CN" sz="2400" dirty="0"/>
              <a:t>Equal</a:t>
            </a:r>
            <a:r>
              <a:rPr lang="zh-CN" altLang="en-US" sz="2400" dirty="0"/>
              <a:t> </a:t>
            </a:r>
            <a:r>
              <a:rPr lang="en-US" altLang="zh-CN" sz="2400" dirty="0"/>
              <a:t>variance</a:t>
            </a:r>
            <a:endParaRPr lang="en-US" sz="2400" dirty="0"/>
          </a:p>
        </p:txBody>
      </p:sp>
    </p:spTree>
    <p:extLst>
      <p:ext uri="{BB962C8B-B14F-4D97-AF65-F5344CB8AC3E}">
        <p14:creationId xmlns:p14="http://schemas.microsoft.com/office/powerpoint/2010/main" val="1293008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Methodology</a:t>
            </a:r>
            <a:endParaRPr lang="en-US" dirty="0"/>
          </a:p>
        </p:txBody>
      </p:sp>
      <p:sp>
        <p:nvSpPr>
          <p:cNvPr id="3" name="Content Placeholder 2"/>
          <p:cNvSpPr>
            <a:spLocks noGrp="1"/>
          </p:cNvSpPr>
          <p:nvPr>
            <p:ph idx="1"/>
          </p:nvPr>
        </p:nvSpPr>
        <p:spPr>
          <a:xfrm>
            <a:off x="1520281" y="1241494"/>
            <a:ext cx="9479008" cy="5616505"/>
          </a:xfrm>
        </p:spPr>
        <p:txBody>
          <a:bodyPr>
            <a:noAutofit/>
          </a:bodyPr>
          <a:lstStyle/>
          <a:p>
            <a:pPr marL="514350" indent="-514350">
              <a:lnSpc>
                <a:spcPct val="100000"/>
              </a:lnSpc>
              <a:spcBef>
                <a:spcPts val="600"/>
              </a:spcBef>
              <a:spcAft>
                <a:spcPts val="300"/>
              </a:spcAft>
              <a:buClrTx/>
              <a:buSzTx/>
              <a:buFont typeface="+mj-lt"/>
              <a:buAutoNum type="arabicPeriod"/>
            </a:pPr>
            <a:r>
              <a:rPr lang="en-US" altLang="zh-CN" sz="2800" b="1" dirty="0"/>
              <a:t>Demographics</a:t>
            </a:r>
            <a:r>
              <a:rPr lang="zh-CN" altLang="en-US" sz="2800" b="1" dirty="0"/>
              <a:t> </a:t>
            </a:r>
            <a:r>
              <a:rPr lang="en-US" altLang="zh-CN" sz="2800" b="1" dirty="0"/>
              <a:t>Recognition</a:t>
            </a:r>
          </a:p>
          <a:p>
            <a:pPr lvl="3">
              <a:lnSpc>
                <a:spcPct val="100000"/>
              </a:lnSpc>
              <a:spcBef>
                <a:spcPts val="600"/>
              </a:spcBef>
              <a:spcAft>
                <a:spcPts val="300"/>
              </a:spcAft>
              <a:buClrTx/>
              <a:buSzTx/>
            </a:pPr>
            <a:r>
              <a:rPr lang="en-US" altLang="zh-CN" sz="2400" dirty="0"/>
              <a:t>Age,</a:t>
            </a:r>
            <a:r>
              <a:rPr lang="zh-CN" altLang="en-US" sz="2400" dirty="0"/>
              <a:t> </a:t>
            </a:r>
            <a:r>
              <a:rPr lang="en-US" altLang="zh-CN" sz="2400" dirty="0" err="1"/>
              <a:t>Joindate</a:t>
            </a:r>
            <a:r>
              <a:rPr lang="en-US" altLang="zh-CN" sz="2400" dirty="0"/>
              <a:t>,</a:t>
            </a:r>
            <a:r>
              <a:rPr lang="zh-CN" altLang="en-US" sz="2400" dirty="0"/>
              <a:t> </a:t>
            </a:r>
            <a:r>
              <a:rPr lang="en-US" altLang="zh-CN" sz="2400" dirty="0"/>
              <a:t>Visit</a:t>
            </a:r>
            <a:r>
              <a:rPr lang="zh-CN" altLang="en-US" sz="2400" dirty="0"/>
              <a:t> </a:t>
            </a:r>
            <a:r>
              <a:rPr lang="en-US" altLang="zh-CN" sz="2400" dirty="0"/>
              <a:t>frequency</a:t>
            </a:r>
            <a:r>
              <a:rPr lang="zh-CN" altLang="en-US" sz="2400" dirty="0"/>
              <a:t> </a:t>
            </a:r>
            <a:r>
              <a:rPr lang="en-US" altLang="zh-CN" sz="2400" dirty="0"/>
              <a:t>per</a:t>
            </a:r>
            <a:r>
              <a:rPr lang="zh-CN" altLang="en-US" sz="2400" dirty="0"/>
              <a:t> </a:t>
            </a:r>
            <a:r>
              <a:rPr lang="en-US" altLang="zh-CN" sz="2400" dirty="0"/>
              <a:t>month</a:t>
            </a:r>
          </a:p>
          <a:p>
            <a:pPr marL="514350" indent="-514350">
              <a:lnSpc>
                <a:spcPct val="100000"/>
              </a:lnSpc>
              <a:spcBef>
                <a:spcPts val="600"/>
              </a:spcBef>
              <a:spcAft>
                <a:spcPts val="300"/>
              </a:spcAft>
              <a:buClrTx/>
              <a:buSzTx/>
              <a:buFont typeface="+mj-lt"/>
              <a:buAutoNum type="arabicPeriod"/>
            </a:pPr>
            <a:r>
              <a:rPr lang="en-US" altLang="zh-CN" sz="2800" b="1" dirty="0"/>
              <a:t>C</a:t>
            </a:r>
            <a:r>
              <a:rPr lang="en-US" sz="2800" b="1" dirty="0"/>
              <a:t>ustomer segmentation</a:t>
            </a:r>
            <a:endParaRPr lang="en-US" altLang="zh-CN" sz="2800" b="1" dirty="0"/>
          </a:p>
          <a:p>
            <a:pPr marL="514350" indent="-514350">
              <a:lnSpc>
                <a:spcPct val="100000"/>
              </a:lnSpc>
              <a:spcBef>
                <a:spcPts val="600"/>
              </a:spcBef>
              <a:spcAft>
                <a:spcPts val="300"/>
              </a:spcAft>
              <a:buClrTx/>
              <a:buSzTx/>
              <a:buFont typeface="+mj-lt"/>
              <a:buAutoNum type="arabicPeriod"/>
            </a:pPr>
            <a:r>
              <a:rPr lang="en-US" altLang="zh-CN" sz="2800" b="1" dirty="0"/>
              <a:t>T-test</a:t>
            </a:r>
          </a:p>
          <a:p>
            <a:pPr lvl="3">
              <a:lnSpc>
                <a:spcPct val="100000"/>
              </a:lnSpc>
              <a:spcBef>
                <a:spcPts val="600"/>
              </a:spcBef>
              <a:spcAft>
                <a:spcPts val="300"/>
              </a:spcAft>
              <a:buClrTx/>
              <a:buSzTx/>
            </a:pPr>
            <a:r>
              <a:rPr lang="en-US" altLang="zh-CN" sz="2400" dirty="0"/>
              <a:t>Coupon</a:t>
            </a:r>
            <a:r>
              <a:rPr lang="zh-CN" altLang="en-US" sz="2400" dirty="0"/>
              <a:t> </a:t>
            </a:r>
            <a:r>
              <a:rPr lang="en-US" altLang="zh-CN" sz="2400" dirty="0"/>
              <a:t>vs</a:t>
            </a:r>
            <a:r>
              <a:rPr lang="zh-CN" altLang="en-US" sz="2400" dirty="0"/>
              <a:t> </a:t>
            </a:r>
            <a:r>
              <a:rPr lang="en-US" altLang="zh-CN" sz="2400" dirty="0"/>
              <a:t>Non-Coupon</a:t>
            </a:r>
          </a:p>
          <a:p>
            <a:pPr lvl="3">
              <a:lnSpc>
                <a:spcPct val="100000"/>
              </a:lnSpc>
              <a:spcBef>
                <a:spcPts val="600"/>
              </a:spcBef>
              <a:spcAft>
                <a:spcPts val="300"/>
              </a:spcAft>
              <a:buClrTx/>
              <a:buSzTx/>
            </a:pPr>
            <a:r>
              <a:rPr lang="en-US" altLang="zh-CN" sz="2400" dirty="0"/>
              <a:t>Nested</a:t>
            </a:r>
            <a:r>
              <a:rPr lang="zh-CN" altLang="en-US" sz="2400" dirty="0"/>
              <a:t> </a:t>
            </a:r>
            <a:r>
              <a:rPr lang="en-US" altLang="zh-CN" sz="2400" dirty="0" err="1"/>
              <a:t>t.test</a:t>
            </a:r>
            <a:r>
              <a:rPr lang="zh-CN" altLang="en-US" sz="2400" dirty="0"/>
              <a:t> </a:t>
            </a:r>
            <a:r>
              <a:rPr lang="en-US" altLang="zh-CN" sz="2400" dirty="0"/>
              <a:t>function</a:t>
            </a:r>
            <a:r>
              <a:rPr lang="zh-CN" altLang="en-US" sz="2400" dirty="0"/>
              <a:t> </a:t>
            </a:r>
            <a:endParaRPr lang="en-US" altLang="zh-CN" sz="2400" dirty="0"/>
          </a:p>
          <a:p>
            <a:pPr marL="514350" indent="-514350">
              <a:lnSpc>
                <a:spcPct val="100000"/>
              </a:lnSpc>
              <a:spcBef>
                <a:spcPts val="600"/>
              </a:spcBef>
              <a:spcAft>
                <a:spcPts val="300"/>
              </a:spcAft>
              <a:buClrTx/>
              <a:buSzTx/>
              <a:buFont typeface="+mj-lt"/>
              <a:buAutoNum type="arabicPeriod"/>
            </a:pPr>
            <a:r>
              <a:rPr lang="en-US" altLang="zh-CN" sz="2800" b="1" dirty="0"/>
              <a:t>Filtering</a:t>
            </a:r>
          </a:p>
          <a:p>
            <a:pPr lvl="3">
              <a:lnSpc>
                <a:spcPct val="100000"/>
              </a:lnSpc>
              <a:spcBef>
                <a:spcPts val="600"/>
              </a:spcBef>
              <a:spcAft>
                <a:spcPts val="300"/>
              </a:spcAft>
              <a:buClrTx/>
              <a:buSzTx/>
            </a:pPr>
            <a:r>
              <a:rPr lang="en-US" altLang="zh-CN" sz="2400" dirty="0"/>
              <a:t>Significance</a:t>
            </a:r>
            <a:r>
              <a:rPr lang="zh-CN" altLang="en-US" sz="2400" dirty="0"/>
              <a:t> </a:t>
            </a:r>
            <a:r>
              <a:rPr lang="en-US" altLang="zh-CN" sz="2400" dirty="0"/>
              <a:t>level(α)</a:t>
            </a:r>
          </a:p>
          <a:p>
            <a:pPr marL="514350" indent="-514350">
              <a:lnSpc>
                <a:spcPct val="100000"/>
              </a:lnSpc>
              <a:spcBef>
                <a:spcPts val="600"/>
              </a:spcBef>
              <a:spcAft>
                <a:spcPts val="300"/>
              </a:spcAft>
              <a:buClrTx/>
              <a:buSzTx/>
              <a:buFont typeface="+mj-lt"/>
              <a:buAutoNum type="arabicPeriod"/>
            </a:pPr>
            <a:r>
              <a:rPr lang="en-US" altLang="zh-CN" sz="2800" b="1" dirty="0"/>
              <a:t>Segmenting</a:t>
            </a:r>
            <a:r>
              <a:rPr lang="zh-CN" altLang="en-US" sz="2800" b="1" dirty="0"/>
              <a:t> </a:t>
            </a:r>
            <a:r>
              <a:rPr lang="en-US" altLang="zh-CN" sz="2800" b="1" dirty="0"/>
              <a:t>Analysis</a:t>
            </a:r>
            <a:r>
              <a:rPr lang="zh-CN" altLang="en-US" sz="2800" b="1" dirty="0"/>
              <a:t> </a:t>
            </a:r>
            <a:r>
              <a:rPr lang="en-US" altLang="zh-CN" sz="2800" b="1" dirty="0"/>
              <a:t>and</a:t>
            </a:r>
            <a:r>
              <a:rPr lang="zh-CN" altLang="en-US" sz="2800" b="1" dirty="0"/>
              <a:t> </a:t>
            </a:r>
            <a:r>
              <a:rPr lang="en-US" altLang="zh-CN" sz="2800" b="1" dirty="0"/>
              <a:t>Visualization</a:t>
            </a:r>
          </a:p>
          <a:p>
            <a:pPr lvl="3">
              <a:lnSpc>
                <a:spcPct val="100000"/>
              </a:lnSpc>
              <a:spcBef>
                <a:spcPts val="600"/>
              </a:spcBef>
              <a:spcAft>
                <a:spcPts val="300"/>
              </a:spcAft>
              <a:buClrTx/>
              <a:buSzTx/>
            </a:pPr>
            <a:r>
              <a:rPr lang="en-US" altLang="zh-CN" sz="2400" dirty="0"/>
              <a:t>One</a:t>
            </a:r>
            <a:r>
              <a:rPr lang="zh-CN" altLang="en-US" sz="2400" dirty="0"/>
              <a:t> </a:t>
            </a:r>
            <a:r>
              <a:rPr lang="en-US" altLang="zh-CN" sz="2400" dirty="0"/>
              <a:t>dimension</a:t>
            </a:r>
          </a:p>
          <a:p>
            <a:pPr lvl="3">
              <a:lnSpc>
                <a:spcPct val="100000"/>
              </a:lnSpc>
              <a:spcBef>
                <a:spcPts val="600"/>
              </a:spcBef>
              <a:spcAft>
                <a:spcPts val="300"/>
              </a:spcAft>
              <a:buClrTx/>
              <a:buSzTx/>
            </a:pPr>
            <a:r>
              <a:rPr lang="en-US" altLang="zh-CN" sz="2400" dirty="0"/>
              <a:t>Multi-dimension</a:t>
            </a:r>
            <a:endParaRPr lang="en-US" sz="2400" dirty="0"/>
          </a:p>
        </p:txBody>
      </p:sp>
    </p:spTree>
    <p:extLst>
      <p:ext uri="{BB962C8B-B14F-4D97-AF65-F5344CB8AC3E}">
        <p14:creationId xmlns:p14="http://schemas.microsoft.com/office/powerpoint/2010/main" val="2030838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7277" y="17759"/>
            <a:ext cx="10058400" cy="1609344"/>
          </a:xfrm>
        </p:spPr>
        <p:txBody>
          <a:bodyPr/>
          <a:lstStyle/>
          <a:p>
            <a:r>
              <a:rPr lang="en-US" altLang="zh-CN" dirty="0"/>
              <a:t>Data</a:t>
            </a:r>
            <a:r>
              <a:rPr lang="zh-CN" altLang="en-US" dirty="0"/>
              <a:t> </a:t>
            </a:r>
            <a:r>
              <a:rPr lang="en-US" altLang="zh-CN" dirty="0"/>
              <a:t>preparation</a:t>
            </a:r>
            <a:endParaRPr lang="en-US" dirty="0"/>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717991" y="1581045"/>
            <a:ext cx="7474009" cy="5230898"/>
          </a:xfrm>
          <a:prstGeom prst="rect">
            <a:avLst/>
          </a:prstGeom>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530848" y="1629007"/>
            <a:ext cx="7309639" cy="5228993"/>
          </a:xfrm>
          <a:prstGeom prst="rect">
            <a:avLst/>
          </a:prstGeom>
        </p:spPr>
      </p:pic>
      <p:pic>
        <p:nvPicPr>
          <p:cNvPr id="6" name="Picture 5"/>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20621" y="1579139"/>
            <a:ext cx="7368353" cy="5230899"/>
          </a:xfrm>
          <a:prstGeom prst="rect">
            <a:avLst/>
          </a:prstGeom>
        </p:spPr>
      </p:pic>
      <p:grpSp>
        <p:nvGrpSpPr>
          <p:cNvPr id="9" name="Group 8"/>
          <p:cNvGrpSpPr/>
          <p:nvPr/>
        </p:nvGrpSpPr>
        <p:grpSpPr>
          <a:xfrm>
            <a:off x="5288441" y="360766"/>
            <a:ext cx="6962273" cy="4483344"/>
            <a:chOff x="5288441" y="360766"/>
            <a:chExt cx="6962273" cy="4483344"/>
          </a:xfrm>
        </p:grpSpPr>
        <p:sp>
          <p:nvSpPr>
            <p:cNvPr id="7" name="TextBox 6"/>
            <p:cNvSpPr txBox="1"/>
            <p:nvPr/>
          </p:nvSpPr>
          <p:spPr>
            <a:xfrm>
              <a:off x="6931269" y="360766"/>
              <a:ext cx="4759636" cy="461665"/>
            </a:xfrm>
            <a:prstGeom prst="rect">
              <a:avLst/>
            </a:prstGeom>
            <a:noFill/>
          </p:spPr>
          <p:txBody>
            <a:bodyPr wrap="none" rtlCol="0">
              <a:spAutoFit/>
            </a:bodyPr>
            <a:lstStyle/>
            <a:p>
              <a:r>
                <a:rPr lang="en-US" altLang="zh-CN" sz="2400" dirty="0"/>
                <a:t>3</a:t>
              </a:r>
              <a:r>
                <a:rPr lang="zh-CN" altLang="en-US" sz="2400" dirty="0"/>
                <a:t> * </a:t>
              </a:r>
              <a:r>
                <a:rPr lang="en-US" altLang="zh-CN" sz="2400" dirty="0"/>
                <a:t>3</a:t>
              </a:r>
              <a:r>
                <a:rPr lang="zh-CN" altLang="en-US" sz="2400" dirty="0"/>
                <a:t> *</a:t>
              </a:r>
              <a:r>
                <a:rPr lang="en-US" altLang="zh-CN" sz="2400" dirty="0"/>
                <a:t>2</a:t>
              </a:r>
              <a:r>
                <a:rPr lang="zh-CN" altLang="en-US" sz="2400" dirty="0"/>
                <a:t> </a:t>
              </a:r>
              <a:r>
                <a:rPr lang="en-US" altLang="zh-CN" sz="2400" dirty="0"/>
                <a:t>=</a:t>
              </a:r>
              <a:r>
                <a:rPr lang="zh-CN" altLang="en-US" sz="2400" dirty="0"/>
                <a:t> </a:t>
              </a:r>
              <a:r>
                <a:rPr lang="en-US" altLang="zh-CN" sz="2400" dirty="0"/>
                <a:t>18</a:t>
              </a:r>
              <a:r>
                <a:rPr lang="zh-CN" altLang="en-US" sz="2400" dirty="0"/>
                <a:t> </a:t>
              </a:r>
              <a:r>
                <a:rPr lang="en-US" altLang="zh-CN" sz="2400" dirty="0"/>
                <a:t>customer</a:t>
              </a:r>
              <a:r>
                <a:rPr lang="zh-CN" altLang="en-US" sz="2400" dirty="0"/>
                <a:t> </a:t>
              </a:r>
              <a:r>
                <a:rPr lang="en-US" altLang="zh-CN" sz="2400" dirty="0"/>
                <a:t>segments</a:t>
              </a:r>
              <a:endParaRPr lang="en-US" sz="2400" dirty="0"/>
            </a:p>
          </p:txBody>
        </p:sp>
        <p:sp>
          <p:nvSpPr>
            <p:cNvPr id="8" name="Oval 7"/>
            <p:cNvSpPr/>
            <p:nvPr/>
          </p:nvSpPr>
          <p:spPr>
            <a:xfrm>
              <a:off x="5288441" y="3448813"/>
              <a:ext cx="6962273" cy="139529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82005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a:t>
            </a:r>
            <a:r>
              <a:rPr lang="zh-CN" altLang="en-US" dirty="0"/>
              <a:t> </a:t>
            </a:r>
            <a:r>
              <a:rPr lang="en-US" altLang="zh-CN" dirty="0"/>
              <a:t>preparation</a:t>
            </a:r>
            <a:endParaRPr lang="en-US" dirty="0"/>
          </a:p>
        </p:txBody>
      </p:sp>
      <p:sp>
        <p:nvSpPr>
          <p:cNvPr id="9" name="TextBox 8"/>
          <p:cNvSpPr txBox="1"/>
          <p:nvPr/>
        </p:nvSpPr>
        <p:spPr>
          <a:xfrm>
            <a:off x="698704" y="4229524"/>
            <a:ext cx="1438214" cy="1785104"/>
          </a:xfrm>
          <a:prstGeom prst="rect">
            <a:avLst/>
          </a:prstGeom>
          <a:noFill/>
          <a:ln>
            <a:solidFill>
              <a:schemeClr val="tx1"/>
            </a:solidFill>
          </a:ln>
        </p:spPr>
        <p:txBody>
          <a:bodyPr wrap="none" rtlCol="0">
            <a:spAutoFit/>
          </a:bodyPr>
          <a:lstStyle/>
          <a:p>
            <a:pPr>
              <a:spcBef>
                <a:spcPts val="600"/>
              </a:spcBef>
            </a:pPr>
            <a:r>
              <a:rPr lang="en-US" altLang="zh-CN" dirty="0"/>
              <a:t>&gt;</a:t>
            </a:r>
            <a:r>
              <a:rPr lang="zh-CN" altLang="en-US" dirty="0"/>
              <a:t> </a:t>
            </a:r>
            <a:r>
              <a:rPr lang="en-US" altLang="zh-CN" dirty="0"/>
              <a:t>dim(data)</a:t>
            </a:r>
          </a:p>
          <a:p>
            <a:pPr>
              <a:spcBef>
                <a:spcPts val="600"/>
              </a:spcBef>
            </a:pPr>
            <a:r>
              <a:rPr lang="en-US" altLang="zh-CN" dirty="0"/>
              <a:t>[1]</a:t>
            </a:r>
            <a:r>
              <a:rPr lang="zh-CN" altLang="en-US" dirty="0"/>
              <a:t>  </a:t>
            </a:r>
            <a:r>
              <a:rPr lang="en-US" altLang="zh-CN" dirty="0"/>
              <a:t>72</a:t>
            </a:r>
            <a:r>
              <a:rPr lang="zh-CN" altLang="en-US" dirty="0"/>
              <a:t>  </a:t>
            </a:r>
            <a:r>
              <a:rPr lang="en-US" altLang="zh-CN" dirty="0"/>
              <a:t>7</a:t>
            </a:r>
          </a:p>
          <a:p>
            <a:pPr>
              <a:spcBef>
                <a:spcPts val="600"/>
              </a:spcBef>
            </a:pPr>
            <a:r>
              <a:rPr lang="en-US" altLang="zh-CN" dirty="0"/>
              <a:t>&gt;</a:t>
            </a:r>
            <a:r>
              <a:rPr lang="zh-CN" altLang="en-US" dirty="0"/>
              <a:t> </a:t>
            </a:r>
            <a:r>
              <a:rPr lang="en-US" altLang="zh-CN" dirty="0"/>
              <a:t>filter(</a:t>
            </a:r>
            <a:r>
              <a:rPr lang="is-IS" altLang="zh-CN" dirty="0"/>
              <a:t>…</a:t>
            </a:r>
            <a:r>
              <a:rPr lang="en-US" altLang="zh-CN" dirty="0"/>
              <a:t>)</a:t>
            </a:r>
          </a:p>
          <a:p>
            <a:pPr>
              <a:spcBef>
                <a:spcPts val="600"/>
              </a:spcBef>
            </a:pPr>
            <a:r>
              <a:rPr lang="en-US" altLang="zh-CN" dirty="0"/>
              <a:t>&gt;</a:t>
            </a:r>
            <a:r>
              <a:rPr lang="zh-CN" altLang="en-US" dirty="0"/>
              <a:t> </a:t>
            </a:r>
            <a:r>
              <a:rPr lang="en-US" altLang="zh-CN" dirty="0"/>
              <a:t>dim(</a:t>
            </a:r>
            <a:r>
              <a:rPr lang="is-IS" altLang="zh-CN" dirty="0"/>
              <a:t>…</a:t>
            </a:r>
            <a:r>
              <a:rPr lang="en-US" altLang="zh-CN" dirty="0"/>
              <a:t>)</a:t>
            </a:r>
            <a:endParaRPr lang="is-IS" altLang="zh-CN" dirty="0"/>
          </a:p>
          <a:p>
            <a:pPr>
              <a:spcBef>
                <a:spcPts val="600"/>
              </a:spcBef>
            </a:pPr>
            <a:r>
              <a:rPr lang="en-US" altLang="zh-CN" dirty="0"/>
              <a:t>[1]</a:t>
            </a:r>
            <a:r>
              <a:rPr lang="zh-CN" altLang="en-US" dirty="0"/>
              <a:t>  </a:t>
            </a:r>
            <a:r>
              <a:rPr lang="en-US" altLang="zh-CN" dirty="0"/>
              <a:t>49</a:t>
            </a:r>
            <a:r>
              <a:rPr lang="zh-CN" altLang="en-US" dirty="0"/>
              <a:t>  </a:t>
            </a:r>
            <a:r>
              <a:rPr lang="en-US" altLang="zh-CN" dirty="0"/>
              <a:t>7</a:t>
            </a:r>
          </a:p>
        </p:txBody>
      </p:sp>
      <p:sp>
        <p:nvSpPr>
          <p:cNvPr id="15" name="TextBox 14"/>
          <p:cNvSpPr txBox="1"/>
          <p:nvPr/>
        </p:nvSpPr>
        <p:spPr>
          <a:xfrm>
            <a:off x="3200698" y="4521911"/>
            <a:ext cx="8242898" cy="1200329"/>
          </a:xfrm>
          <a:prstGeom prst="rect">
            <a:avLst/>
          </a:prstGeom>
          <a:noFill/>
        </p:spPr>
        <p:txBody>
          <a:bodyPr wrap="none" rtlCol="0">
            <a:spAutoFit/>
          </a:bodyPr>
          <a:lstStyle/>
          <a:p>
            <a:pPr marL="342900" indent="-342900">
              <a:buFont typeface="Arial" charset="0"/>
              <a:buChar char="•"/>
            </a:pPr>
            <a:r>
              <a:rPr lang="en-US" altLang="zh-CN" sz="2400" dirty="0"/>
              <a:t>Significance</a:t>
            </a:r>
            <a:r>
              <a:rPr lang="zh-CN" altLang="en-US" sz="2400" dirty="0"/>
              <a:t> </a:t>
            </a:r>
            <a:r>
              <a:rPr lang="en-US" altLang="zh-CN" sz="2400" dirty="0"/>
              <a:t>level:</a:t>
            </a:r>
            <a:r>
              <a:rPr lang="zh-CN" altLang="en-US" sz="2400" dirty="0"/>
              <a:t> </a:t>
            </a:r>
            <a:r>
              <a:rPr lang="en-US" altLang="zh-CN" sz="2400" dirty="0"/>
              <a:t>α</a:t>
            </a:r>
            <a:r>
              <a:rPr lang="zh-CN" altLang="en-US" sz="2400" dirty="0"/>
              <a:t> </a:t>
            </a:r>
            <a:r>
              <a:rPr lang="en-US" altLang="zh-CN" sz="2400" dirty="0"/>
              <a:t>=</a:t>
            </a:r>
            <a:r>
              <a:rPr lang="zh-CN" altLang="en-US" sz="2400" dirty="0"/>
              <a:t> </a:t>
            </a:r>
            <a:r>
              <a:rPr lang="en-US" altLang="zh-CN" sz="2400" dirty="0"/>
              <a:t>1%</a:t>
            </a:r>
            <a:endParaRPr lang="en-US" sz="2400" dirty="0"/>
          </a:p>
          <a:p>
            <a:pPr marL="342900" indent="-342900">
              <a:buFont typeface="Arial" charset="0"/>
              <a:buChar char="•"/>
            </a:pPr>
            <a:endParaRPr lang="en-US" altLang="zh-CN" sz="2400" dirty="0"/>
          </a:p>
          <a:p>
            <a:pPr marL="342900" indent="-342900">
              <a:buFont typeface="Arial" charset="0"/>
              <a:buChar char="•"/>
            </a:pPr>
            <a:r>
              <a:rPr lang="en-US" altLang="zh-CN" sz="2400" dirty="0"/>
              <a:t>Filtering:</a:t>
            </a:r>
            <a:r>
              <a:rPr lang="zh-CN" altLang="en-US" sz="2400" dirty="0"/>
              <a:t> </a:t>
            </a:r>
            <a:r>
              <a:rPr lang="en-US" altLang="zh-CN" sz="2400" dirty="0"/>
              <a:t>Ignore</a:t>
            </a:r>
            <a:r>
              <a:rPr lang="zh-CN" altLang="en-US" sz="2400" dirty="0"/>
              <a:t> </a:t>
            </a:r>
            <a:r>
              <a:rPr lang="en-US" altLang="zh-CN" sz="2400" dirty="0"/>
              <a:t>those</a:t>
            </a:r>
            <a:r>
              <a:rPr lang="zh-CN" altLang="en-US" sz="2400" dirty="0"/>
              <a:t> </a:t>
            </a:r>
            <a:r>
              <a:rPr lang="en-US" altLang="zh-CN" sz="2400" dirty="0"/>
              <a:t>23</a:t>
            </a:r>
            <a:r>
              <a:rPr lang="zh-CN" altLang="en-US" sz="2400" dirty="0"/>
              <a:t> </a:t>
            </a:r>
            <a:r>
              <a:rPr lang="en-US" altLang="zh-CN" sz="2400" dirty="0"/>
              <a:t>statistically</a:t>
            </a:r>
            <a:r>
              <a:rPr lang="zh-CN" altLang="en-US" sz="2400" dirty="0"/>
              <a:t> </a:t>
            </a:r>
            <a:r>
              <a:rPr lang="en-US" altLang="zh-CN" sz="2400" dirty="0"/>
              <a:t>insignificant</a:t>
            </a:r>
            <a:r>
              <a:rPr lang="zh-CN" altLang="en-US" sz="2400" dirty="0"/>
              <a:t> </a:t>
            </a:r>
            <a:r>
              <a:rPr lang="en-US" altLang="zh-CN" sz="2400" dirty="0"/>
              <a:t>case</a:t>
            </a:r>
            <a:endParaRPr lang="en-US" sz="2400" dirty="0"/>
          </a:p>
        </p:txBody>
      </p:sp>
      <p:grpSp>
        <p:nvGrpSpPr>
          <p:cNvPr id="18" name="Group 17"/>
          <p:cNvGrpSpPr/>
          <p:nvPr/>
        </p:nvGrpSpPr>
        <p:grpSpPr>
          <a:xfrm>
            <a:off x="698704" y="1939425"/>
            <a:ext cx="11007699" cy="1919895"/>
            <a:chOff x="538283" y="1545200"/>
            <a:chExt cx="11007699" cy="1919895"/>
          </a:xfrm>
        </p:grpSpPr>
        <p:grpSp>
          <p:nvGrpSpPr>
            <p:cNvPr id="17" name="Group 16"/>
            <p:cNvGrpSpPr/>
            <p:nvPr/>
          </p:nvGrpSpPr>
          <p:grpSpPr>
            <a:xfrm>
              <a:off x="650577" y="1545200"/>
              <a:ext cx="10895405" cy="1871306"/>
              <a:chOff x="666619" y="1609344"/>
              <a:chExt cx="10895405" cy="1871306"/>
            </a:xfrm>
          </p:grpSpPr>
          <p:pic>
            <p:nvPicPr>
              <p:cNvPr id="12" name="Picture 1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66619" y="1609344"/>
                <a:ext cx="6865282" cy="1871306"/>
              </a:xfrm>
              <a:prstGeom prst="rect">
                <a:avLst/>
              </a:prstGeom>
            </p:spPr>
          </p:pic>
          <p:pic>
            <p:nvPicPr>
              <p:cNvPr id="13" name="Picture 12"/>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394638" y="1655266"/>
                <a:ext cx="4167386" cy="1825384"/>
              </a:xfrm>
              <a:prstGeom prst="rect">
                <a:avLst/>
              </a:prstGeom>
            </p:spPr>
          </p:pic>
        </p:grpSp>
        <p:sp>
          <p:nvSpPr>
            <p:cNvPr id="16" name="Rectangle 15"/>
            <p:cNvSpPr/>
            <p:nvPr/>
          </p:nvSpPr>
          <p:spPr>
            <a:xfrm>
              <a:off x="538283" y="1545200"/>
              <a:ext cx="10739317" cy="1919895"/>
            </a:xfrm>
            <a:prstGeom prst="rect">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TextBox 18"/>
          <p:cNvSpPr txBox="1"/>
          <p:nvPr/>
        </p:nvSpPr>
        <p:spPr>
          <a:xfrm>
            <a:off x="698704" y="1380662"/>
            <a:ext cx="4573624" cy="369332"/>
          </a:xfrm>
          <a:prstGeom prst="rect">
            <a:avLst/>
          </a:prstGeom>
          <a:noFill/>
        </p:spPr>
        <p:txBody>
          <a:bodyPr wrap="none" rtlCol="0">
            <a:spAutoFit/>
          </a:bodyPr>
          <a:lstStyle/>
          <a:p>
            <a:r>
              <a:rPr lang="en-US" altLang="zh-CN" dirty="0"/>
              <a:t>&gt;</a:t>
            </a:r>
            <a:r>
              <a:rPr lang="zh-CN" altLang="en-US" dirty="0"/>
              <a:t> </a:t>
            </a:r>
            <a:r>
              <a:rPr lang="en-US" altLang="zh-CN" dirty="0"/>
              <a:t>head()</a:t>
            </a:r>
            <a:r>
              <a:rPr lang="zh-CN" altLang="en-US" dirty="0"/>
              <a:t> </a:t>
            </a:r>
            <a:r>
              <a:rPr lang="en-US" altLang="zh-CN" dirty="0"/>
              <a:t>of</a:t>
            </a:r>
            <a:r>
              <a:rPr lang="zh-CN" altLang="en-US" dirty="0"/>
              <a:t> </a:t>
            </a:r>
            <a:r>
              <a:rPr lang="en-US" altLang="zh-CN" dirty="0"/>
              <a:t>4</a:t>
            </a:r>
            <a:r>
              <a:rPr lang="zh-CN" altLang="en-US" dirty="0"/>
              <a:t>* </a:t>
            </a:r>
            <a:r>
              <a:rPr lang="en-US" altLang="zh-CN" dirty="0"/>
              <a:t>18</a:t>
            </a:r>
            <a:r>
              <a:rPr lang="zh-CN" altLang="en-US" dirty="0"/>
              <a:t> </a:t>
            </a:r>
            <a:r>
              <a:rPr lang="en-US" altLang="zh-CN" dirty="0"/>
              <a:t>=</a:t>
            </a:r>
            <a:r>
              <a:rPr lang="zh-CN" altLang="en-US" dirty="0"/>
              <a:t> </a:t>
            </a:r>
            <a:r>
              <a:rPr lang="en-US" altLang="zh-CN" dirty="0"/>
              <a:t>72</a:t>
            </a:r>
            <a:r>
              <a:rPr lang="zh-CN" altLang="en-US" dirty="0"/>
              <a:t> </a:t>
            </a:r>
            <a:r>
              <a:rPr lang="en-US" altLang="zh-CN" dirty="0"/>
              <a:t>pairs</a:t>
            </a:r>
            <a:r>
              <a:rPr lang="zh-CN" altLang="en-US" dirty="0"/>
              <a:t> </a:t>
            </a:r>
            <a:r>
              <a:rPr lang="en-US" altLang="zh-CN" dirty="0"/>
              <a:t>of</a:t>
            </a:r>
            <a:r>
              <a:rPr lang="zh-CN" altLang="en-US" dirty="0"/>
              <a:t> </a:t>
            </a:r>
            <a:r>
              <a:rPr lang="en-US" altLang="zh-CN" dirty="0"/>
              <a:t>t-test</a:t>
            </a:r>
            <a:r>
              <a:rPr lang="zh-CN" altLang="en-US" dirty="0"/>
              <a:t> </a:t>
            </a:r>
            <a:r>
              <a:rPr lang="en-US" altLang="zh-CN" dirty="0"/>
              <a:t>result</a:t>
            </a:r>
            <a:endParaRPr lang="en-US" dirty="0"/>
          </a:p>
        </p:txBody>
      </p:sp>
      <p:sp>
        <p:nvSpPr>
          <p:cNvPr id="20" name="Oval 19"/>
          <p:cNvSpPr/>
          <p:nvPr/>
        </p:nvSpPr>
        <p:spPr>
          <a:xfrm>
            <a:off x="2076684" y="1979547"/>
            <a:ext cx="4215881" cy="33051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2719654" y="1561139"/>
            <a:ext cx="3393878" cy="369332"/>
          </a:xfrm>
          <a:prstGeom prst="rect">
            <a:avLst/>
          </a:prstGeom>
          <a:noFill/>
        </p:spPr>
        <p:txBody>
          <a:bodyPr wrap="none" rtlCol="0">
            <a:spAutoFit/>
          </a:bodyPr>
          <a:lstStyle/>
          <a:p>
            <a:r>
              <a:rPr lang="en-US" altLang="zh-CN" dirty="0">
                <a:solidFill>
                  <a:schemeClr val="accent1">
                    <a:lumMod val="60000"/>
                    <a:lumOff val="40000"/>
                  </a:schemeClr>
                </a:solidFill>
              </a:rPr>
              <a:t>Customer</a:t>
            </a:r>
            <a:r>
              <a:rPr lang="zh-CN" altLang="en-US" dirty="0">
                <a:solidFill>
                  <a:schemeClr val="accent1">
                    <a:lumMod val="60000"/>
                    <a:lumOff val="40000"/>
                  </a:schemeClr>
                </a:solidFill>
              </a:rPr>
              <a:t> </a:t>
            </a:r>
            <a:r>
              <a:rPr lang="en-US" altLang="zh-CN" dirty="0">
                <a:solidFill>
                  <a:schemeClr val="accent1">
                    <a:lumMod val="60000"/>
                    <a:lumOff val="40000"/>
                  </a:schemeClr>
                </a:solidFill>
              </a:rPr>
              <a:t>segmenting</a:t>
            </a:r>
            <a:r>
              <a:rPr lang="zh-CN" altLang="en-US" dirty="0">
                <a:solidFill>
                  <a:schemeClr val="accent1">
                    <a:lumMod val="60000"/>
                    <a:lumOff val="40000"/>
                  </a:schemeClr>
                </a:solidFill>
              </a:rPr>
              <a:t> </a:t>
            </a:r>
            <a:r>
              <a:rPr lang="en-US" altLang="zh-CN" dirty="0">
                <a:solidFill>
                  <a:schemeClr val="accent1">
                    <a:lumMod val="60000"/>
                    <a:lumOff val="40000"/>
                  </a:schemeClr>
                </a:solidFill>
              </a:rPr>
              <a:t>(3</a:t>
            </a:r>
            <a:r>
              <a:rPr lang="zh-CN" altLang="en-US" dirty="0">
                <a:solidFill>
                  <a:schemeClr val="accent1">
                    <a:lumMod val="60000"/>
                    <a:lumOff val="40000"/>
                  </a:schemeClr>
                </a:solidFill>
              </a:rPr>
              <a:t>*</a:t>
            </a:r>
            <a:r>
              <a:rPr lang="en-US" altLang="zh-CN" dirty="0">
                <a:solidFill>
                  <a:schemeClr val="accent1">
                    <a:lumMod val="60000"/>
                    <a:lumOff val="40000"/>
                  </a:schemeClr>
                </a:solidFill>
              </a:rPr>
              <a:t>3</a:t>
            </a:r>
            <a:r>
              <a:rPr lang="zh-CN" altLang="en-US" dirty="0">
                <a:solidFill>
                  <a:schemeClr val="accent1">
                    <a:lumMod val="60000"/>
                    <a:lumOff val="40000"/>
                  </a:schemeClr>
                </a:solidFill>
              </a:rPr>
              <a:t>*</a:t>
            </a:r>
            <a:r>
              <a:rPr lang="en-US" altLang="zh-CN" dirty="0">
                <a:solidFill>
                  <a:schemeClr val="accent1">
                    <a:lumMod val="60000"/>
                    <a:lumOff val="40000"/>
                  </a:schemeClr>
                </a:solidFill>
              </a:rPr>
              <a:t>2)</a:t>
            </a:r>
            <a:endParaRPr lang="en-US" dirty="0">
              <a:solidFill>
                <a:schemeClr val="accent1">
                  <a:lumMod val="60000"/>
                  <a:lumOff val="40000"/>
                </a:schemeClr>
              </a:solidFill>
            </a:endParaRPr>
          </a:p>
        </p:txBody>
      </p:sp>
      <p:sp>
        <p:nvSpPr>
          <p:cNvPr id="22" name="TextBox 21"/>
          <p:cNvSpPr txBox="1"/>
          <p:nvPr/>
        </p:nvSpPr>
        <p:spPr>
          <a:xfrm>
            <a:off x="6209058" y="1531367"/>
            <a:ext cx="1641219" cy="369332"/>
          </a:xfrm>
          <a:prstGeom prst="rect">
            <a:avLst/>
          </a:prstGeom>
          <a:noFill/>
        </p:spPr>
        <p:txBody>
          <a:bodyPr wrap="none" rtlCol="0">
            <a:spAutoFit/>
          </a:bodyPr>
          <a:lstStyle/>
          <a:p>
            <a:r>
              <a:rPr lang="en-US" altLang="zh-CN" dirty="0">
                <a:solidFill>
                  <a:schemeClr val="accent1">
                    <a:lumMod val="60000"/>
                    <a:lumOff val="40000"/>
                  </a:schemeClr>
                </a:solidFill>
              </a:rPr>
              <a:t>To</a:t>
            </a:r>
            <a:r>
              <a:rPr lang="zh-CN" altLang="en-US" dirty="0">
                <a:solidFill>
                  <a:schemeClr val="accent1">
                    <a:lumMod val="60000"/>
                    <a:lumOff val="40000"/>
                  </a:schemeClr>
                </a:solidFill>
              </a:rPr>
              <a:t> </a:t>
            </a:r>
            <a:r>
              <a:rPr lang="en-US" altLang="zh-CN" dirty="0">
                <a:solidFill>
                  <a:schemeClr val="accent1">
                    <a:lumMod val="60000"/>
                    <a:lumOff val="40000"/>
                  </a:schemeClr>
                </a:solidFill>
              </a:rPr>
              <a:t>filter(&lt;.01)</a:t>
            </a:r>
            <a:endParaRPr lang="en-US" dirty="0">
              <a:solidFill>
                <a:schemeClr val="accent1">
                  <a:lumMod val="60000"/>
                  <a:lumOff val="40000"/>
                </a:schemeClr>
              </a:solidFill>
            </a:endParaRPr>
          </a:p>
        </p:txBody>
      </p:sp>
      <p:sp>
        <p:nvSpPr>
          <p:cNvPr id="23" name="Oval 22"/>
          <p:cNvSpPr/>
          <p:nvPr/>
        </p:nvSpPr>
        <p:spPr>
          <a:xfrm>
            <a:off x="6480738" y="1956826"/>
            <a:ext cx="978069" cy="28242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7501441" y="1956826"/>
            <a:ext cx="3956442" cy="28242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8244077" y="1524725"/>
            <a:ext cx="2654381" cy="369332"/>
          </a:xfrm>
          <a:prstGeom prst="rect">
            <a:avLst/>
          </a:prstGeom>
          <a:noFill/>
        </p:spPr>
        <p:txBody>
          <a:bodyPr wrap="none" rtlCol="0">
            <a:spAutoFit/>
          </a:bodyPr>
          <a:lstStyle/>
          <a:p>
            <a:r>
              <a:rPr lang="en-US" altLang="zh-CN" dirty="0">
                <a:solidFill>
                  <a:schemeClr val="accent1">
                    <a:lumMod val="60000"/>
                    <a:lumOff val="40000"/>
                  </a:schemeClr>
                </a:solidFill>
              </a:rPr>
              <a:t>T-test</a:t>
            </a:r>
            <a:r>
              <a:rPr lang="zh-CN" altLang="en-US" dirty="0">
                <a:solidFill>
                  <a:schemeClr val="accent1">
                    <a:lumMod val="60000"/>
                    <a:lumOff val="40000"/>
                  </a:schemeClr>
                </a:solidFill>
              </a:rPr>
              <a:t> </a:t>
            </a:r>
            <a:r>
              <a:rPr lang="en-US" altLang="zh-CN" dirty="0">
                <a:solidFill>
                  <a:schemeClr val="accent1">
                    <a:lumMod val="60000"/>
                    <a:lumOff val="40000"/>
                  </a:schemeClr>
                </a:solidFill>
              </a:rPr>
              <a:t>x</a:t>
            </a:r>
            <a:r>
              <a:rPr lang="zh-CN" altLang="en-US" dirty="0">
                <a:solidFill>
                  <a:schemeClr val="accent1">
                    <a:lumMod val="60000"/>
                    <a:lumOff val="40000"/>
                  </a:schemeClr>
                </a:solidFill>
              </a:rPr>
              <a:t> </a:t>
            </a:r>
            <a:r>
              <a:rPr lang="en-US" altLang="zh-CN" dirty="0">
                <a:solidFill>
                  <a:schemeClr val="accent1">
                    <a:lumMod val="60000"/>
                    <a:lumOff val="40000"/>
                  </a:schemeClr>
                </a:solidFill>
              </a:rPr>
              <a:t>&amp;</a:t>
            </a:r>
            <a:r>
              <a:rPr lang="zh-CN" altLang="en-US" dirty="0">
                <a:solidFill>
                  <a:schemeClr val="accent1">
                    <a:lumMod val="60000"/>
                    <a:lumOff val="40000"/>
                  </a:schemeClr>
                </a:solidFill>
              </a:rPr>
              <a:t> </a:t>
            </a:r>
            <a:r>
              <a:rPr lang="en-US" altLang="zh-CN" dirty="0">
                <a:solidFill>
                  <a:schemeClr val="accent1">
                    <a:lumMod val="60000"/>
                    <a:lumOff val="40000"/>
                  </a:schemeClr>
                </a:solidFill>
              </a:rPr>
              <a:t>y</a:t>
            </a:r>
            <a:r>
              <a:rPr lang="zh-CN" altLang="en-US" dirty="0">
                <a:solidFill>
                  <a:schemeClr val="accent1">
                    <a:lumMod val="60000"/>
                    <a:lumOff val="40000"/>
                  </a:schemeClr>
                </a:solidFill>
              </a:rPr>
              <a:t> </a:t>
            </a:r>
            <a:r>
              <a:rPr lang="en-US" altLang="zh-CN" dirty="0">
                <a:solidFill>
                  <a:schemeClr val="accent1">
                    <a:lumMod val="60000"/>
                    <a:lumOff val="40000"/>
                  </a:schemeClr>
                </a:solidFill>
              </a:rPr>
              <a:t>(difference)</a:t>
            </a:r>
            <a:endParaRPr lang="en-US" dirty="0">
              <a:solidFill>
                <a:schemeClr val="accent1">
                  <a:lumMod val="60000"/>
                  <a:lumOff val="40000"/>
                </a:schemeClr>
              </a:solidFill>
            </a:endParaRPr>
          </a:p>
        </p:txBody>
      </p:sp>
      <p:sp>
        <p:nvSpPr>
          <p:cNvPr id="26" name="TextBox 25"/>
          <p:cNvSpPr txBox="1"/>
          <p:nvPr/>
        </p:nvSpPr>
        <p:spPr>
          <a:xfrm>
            <a:off x="1107565" y="1571097"/>
            <a:ext cx="1015021" cy="369332"/>
          </a:xfrm>
          <a:prstGeom prst="rect">
            <a:avLst/>
          </a:prstGeom>
          <a:noFill/>
        </p:spPr>
        <p:txBody>
          <a:bodyPr wrap="none" rtlCol="0">
            <a:spAutoFit/>
          </a:bodyPr>
          <a:lstStyle/>
          <a:p>
            <a:r>
              <a:rPr lang="en-US" altLang="zh-CN" dirty="0">
                <a:solidFill>
                  <a:schemeClr val="accent1">
                    <a:lumMod val="60000"/>
                    <a:lumOff val="40000"/>
                  </a:schemeClr>
                </a:solidFill>
              </a:rPr>
              <a:t>Item</a:t>
            </a:r>
            <a:r>
              <a:rPr lang="zh-CN" altLang="en-US" dirty="0">
                <a:solidFill>
                  <a:schemeClr val="accent1">
                    <a:lumMod val="60000"/>
                    <a:lumOff val="40000"/>
                  </a:schemeClr>
                </a:solidFill>
              </a:rPr>
              <a:t> </a:t>
            </a:r>
            <a:r>
              <a:rPr lang="en-US" altLang="zh-CN" dirty="0">
                <a:solidFill>
                  <a:schemeClr val="accent1">
                    <a:lumMod val="60000"/>
                    <a:lumOff val="40000"/>
                  </a:schemeClr>
                </a:solidFill>
              </a:rPr>
              <a:t>(4)</a:t>
            </a:r>
            <a:endParaRPr lang="en-US" dirty="0">
              <a:solidFill>
                <a:schemeClr val="accent1">
                  <a:lumMod val="60000"/>
                  <a:lumOff val="40000"/>
                </a:schemeClr>
              </a:solidFill>
            </a:endParaRPr>
          </a:p>
        </p:txBody>
      </p:sp>
      <p:sp>
        <p:nvSpPr>
          <p:cNvPr id="27" name="Oval 26"/>
          <p:cNvSpPr/>
          <p:nvPr/>
        </p:nvSpPr>
        <p:spPr>
          <a:xfrm>
            <a:off x="1098616" y="2012974"/>
            <a:ext cx="978069" cy="28242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584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a:t>
            </a:r>
            <a:r>
              <a:rPr lang="zh-CN" altLang="en-US" dirty="0"/>
              <a:t> </a:t>
            </a:r>
            <a:r>
              <a:rPr lang="en-US" altLang="zh-CN" dirty="0"/>
              <a:t>Analysis</a:t>
            </a:r>
            <a:endParaRPr lang="en-US" dirty="0"/>
          </a:p>
        </p:txBody>
      </p:sp>
      <p:sp>
        <p:nvSpPr>
          <p:cNvPr id="3" name="TextBox 2"/>
          <p:cNvSpPr txBox="1"/>
          <p:nvPr/>
        </p:nvSpPr>
        <p:spPr>
          <a:xfrm>
            <a:off x="3344912" y="2599694"/>
            <a:ext cx="4418774" cy="830997"/>
          </a:xfrm>
          <a:prstGeom prst="rect">
            <a:avLst/>
          </a:prstGeom>
          <a:noFill/>
        </p:spPr>
        <p:txBody>
          <a:bodyPr wrap="none" rtlCol="0">
            <a:spAutoFit/>
          </a:bodyPr>
          <a:lstStyle/>
          <a:p>
            <a:r>
              <a:rPr lang="en-US" altLang="zh-CN" sz="4800" dirty="0"/>
              <a:t>Spending</a:t>
            </a:r>
            <a:r>
              <a:rPr lang="zh-CN" altLang="en-US" sz="4800" dirty="0"/>
              <a:t> </a:t>
            </a:r>
            <a:r>
              <a:rPr lang="en-US" altLang="zh-CN" sz="4800" dirty="0"/>
              <a:t>level</a:t>
            </a:r>
            <a:endParaRPr lang="en-US" sz="4800" dirty="0"/>
          </a:p>
        </p:txBody>
      </p:sp>
      <p:sp>
        <p:nvSpPr>
          <p:cNvPr id="4" name="TextBox 3"/>
          <p:cNvSpPr txBox="1"/>
          <p:nvPr/>
        </p:nvSpPr>
        <p:spPr>
          <a:xfrm>
            <a:off x="1668098" y="3643822"/>
            <a:ext cx="9253901" cy="2308324"/>
          </a:xfrm>
          <a:prstGeom prst="rect">
            <a:avLst/>
          </a:prstGeom>
          <a:noFill/>
        </p:spPr>
        <p:txBody>
          <a:bodyPr wrap="square" rtlCol="0">
            <a:spAutoFit/>
          </a:bodyPr>
          <a:lstStyle/>
          <a:p>
            <a:pPr marL="571500" indent="-571500">
              <a:buFont typeface="Arial" charset="0"/>
              <a:buChar char="•"/>
            </a:pPr>
            <a:r>
              <a:rPr lang="en-US" altLang="zh-CN" sz="3600" dirty="0"/>
              <a:t>To</a:t>
            </a:r>
            <a:r>
              <a:rPr lang="zh-CN" altLang="en-US" sz="3600" dirty="0"/>
              <a:t> </a:t>
            </a:r>
            <a:r>
              <a:rPr lang="en-US" altLang="zh-CN" sz="3600" dirty="0"/>
              <a:t>test</a:t>
            </a:r>
            <a:r>
              <a:rPr lang="zh-CN" altLang="en-US" sz="3600" dirty="0"/>
              <a:t> </a:t>
            </a:r>
            <a:endParaRPr lang="en-US" altLang="zh-CN" sz="3600" dirty="0"/>
          </a:p>
          <a:p>
            <a:pPr marL="1485900" lvl="2" indent="-571500">
              <a:buFont typeface="Arial" charset="0"/>
              <a:buChar char="•"/>
            </a:pPr>
            <a:r>
              <a:rPr lang="en-US" altLang="zh-CN" sz="3600" dirty="0"/>
              <a:t>customer</a:t>
            </a:r>
            <a:r>
              <a:rPr lang="zh-CN" altLang="en-US" sz="3600" dirty="0"/>
              <a:t> </a:t>
            </a:r>
            <a:r>
              <a:rPr lang="en-US" altLang="zh-CN" sz="3600" dirty="0"/>
              <a:t>purchasing</a:t>
            </a:r>
            <a:r>
              <a:rPr lang="zh-CN" altLang="en-US" sz="3600" dirty="0"/>
              <a:t> </a:t>
            </a:r>
            <a:r>
              <a:rPr lang="en-US" altLang="zh-CN" sz="3600" dirty="0"/>
              <a:t>power</a:t>
            </a:r>
            <a:r>
              <a:rPr lang="zh-CN" altLang="en-US" sz="3600" dirty="0"/>
              <a:t> </a:t>
            </a:r>
            <a:endParaRPr lang="en-US" altLang="zh-CN" sz="3600" dirty="0"/>
          </a:p>
          <a:p>
            <a:pPr marL="1485900" lvl="2" indent="-571500">
              <a:buFont typeface="Arial" charset="0"/>
              <a:buChar char="•"/>
            </a:pPr>
            <a:r>
              <a:rPr lang="en-US" altLang="zh-CN" sz="3600" dirty="0"/>
              <a:t>coupon</a:t>
            </a:r>
            <a:r>
              <a:rPr lang="zh-CN" altLang="en-US" sz="3600" dirty="0"/>
              <a:t> </a:t>
            </a:r>
            <a:r>
              <a:rPr lang="en-US" altLang="zh-CN" sz="3600" dirty="0"/>
              <a:t>sensitivity</a:t>
            </a:r>
          </a:p>
          <a:p>
            <a:pPr marL="1485900" lvl="2" indent="-571500">
              <a:buFont typeface="Arial" charset="0"/>
              <a:buChar char="•"/>
            </a:pPr>
            <a:r>
              <a:rPr lang="en-US" altLang="zh-CN" sz="3600" dirty="0"/>
              <a:t>aesthetics</a:t>
            </a:r>
            <a:r>
              <a:rPr lang="zh-CN" altLang="en-US" sz="3600" dirty="0"/>
              <a:t> </a:t>
            </a:r>
            <a:endParaRPr lang="en-US" altLang="zh-CN" sz="3600" dirty="0"/>
          </a:p>
        </p:txBody>
      </p:sp>
      <p:sp>
        <p:nvSpPr>
          <p:cNvPr id="5" name="TextBox 4"/>
          <p:cNvSpPr txBox="1"/>
          <p:nvPr/>
        </p:nvSpPr>
        <p:spPr>
          <a:xfrm>
            <a:off x="1668098" y="1609343"/>
            <a:ext cx="3306546" cy="523220"/>
          </a:xfrm>
          <a:prstGeom prst="rect">
            <a:avLst/>
          </a:prstGeom>
          <a:noFill/>
        </p:spPr>
        <p:txBody>
          <a:bodyPr wrap="none" rtlCol="0">
            <a:spAutoFit/>
          </a:bodyPr>
          <a:lstStyle/>
          <a:p>
            <a:r>
              <a:rPr lang="en-US" altLang="zh-CN" sz="2800"/>
              <a:t>Before</a:t>
            </a:r>
            <a:r>
              <a:rPr lang="zh-CN" altLang="en-US" sz="2800" dirty="0"/>
              <a:t> </a:t>
            </a:r>
            <a:r>
              <a:rPr lang="en-US" altLang="zh-CN" sz="2800" dirty="0"/>
              <a:t>commission</a:t>
            </a:r>
            <a:endParaRPr lang="en-US" sz="2800" dirty="0"/>
          </a:p>
        </p:txBody>
      </p:sp>
    </p:spTree>
    <p:extLst>
      <p:ext uri="{BB962C8B-B14F-4D97-AF65-F5344CB8AC3E}">
        <p14:creationId xmlns:p14="http://schemas.microsoft.com/office/powerpoint/2010/main" val="774559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a:t>
            </a:r>
            <a:r>
              <a:rPr lang="zh-CN" altLang="en-US" dirty="0"/>
              <a:t> </a:t>
            </a:r>
            <a:r>
              <a:rPr lang="en-US" altLang="zh-CN" dirty="0"/>
              <a:t>analysis</a:t>
            </a:r>
            <a:endParaRPr lang="en-US" dirty="0"/>
          </a:p>
        </p:txBody>
      </p:sp>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321012" y="1177544"/>
            <a:ext cx="8103141" cy="5638800"/>
          </a:xfrm>
          <a:prstGeom prst="rect">
            <a:avLst/>
          </a:prstGeom>
        </p:spPr>
      </p:pic>
      <p:sp>
        <p:nvSpPr>
          <p:cNvPr id="5" name="TextBox 4"/>
          <p:cNvSpPr txBox="1"/>
          <p:nvPr/>
        </p:nvSpPr>
        <p:spPr>
          <a:xfrm>
            <a:off x="9600623" y="343007"/>
            <a:ext cx="2345514" cy="461665"/>
          </a:xfrm>
          <a:prstGeom prst="rect">
            <a:avLst/>
          </a:prstGeom>
          <a:noFill/>
        </p:spPr>
        <p:txBody>
          <a:bodyPr wrap="none" rtlCol="0">
            <a:spAutoFit/>
          </a:bodyPr>
          <a:lstStyle/>
          <a:p>
            <a:r>
              <a:rPr lang="en-US" altLang="zh-CN" sz="2400" dirty="0"/>
              <a:t>One</a:t>
            </a:r>
            <a:r>
              <a:rPr lang="zh-CN" altLang="en-US" sz="2400" dirty="0"/>
              <a:t> </a:t>
            </a:r>
            <a:r>
              <a:rPr lang="en-US" altLang="zh-CN" sz="2400" dirty="0"/>
              <a:t>dimension</a:t>
            </a:r>
            <a:endParaRPr lang="en-US" sz="2400" dirty="0"/>
          </a:p>
        </p:txBody>
      </p:sp>
      <p:sp>
        <p:nvSpPr>
          <p:cNvPr id="6" name="TextBox 5"/>
          <p:cNvSpPr txBox="1"/>
          <p:nvPr/>
        </p:nvSpPr>
        <p:spPr>
          <a:xfrm>
            <a:off x="8424153" y="1993868"/>
            <a:ext cx="2955167" cy="3170099"/>
          </a:xfrm>
          <a:prstGeom prst="rect">
            <a:avLst/>
          </a:prstGeom>
          <a:noFill/>
        </p:spPr>
        <p:txBody>
          <a:bodyPr wrap="square" rtlCol="0">
            <a:spAutoFit/>
          </a:bodyPr>
          <a:lstStyle/>
          <a:p>
            <a:pPr marL="342900" indent="-342900">
              <a:buFont typeface="Arial" charset="0"/>
              <a:buChar char="•"/>
            </a:pPr>
            <a:r>
              <a:rPr lang="en-US" altLang="zh-CN" sz="2000" dirty="0"/>
              <a:t>See</a:t>
            </a:r>
            <a:r>
              <a:rPr lang="zh-CN" altLang="en-US" sz="2000" dirty="0"/>
              <a:t> </a:t>
            </a:r>
            <a:r>
              <a:rPr lang="en-US" altLang="zh-CN" sz="2000" dirty="0"/>
              <a:t>elder</a:t>
            </a:r>
            <a:r>
              <a:rPr lang="zh-CN" altLang="en-US" sz="2000" dirty="0"/>
              <a:t> </a:t>
            </a:r>
            <a:r>
              <a:rPr lang="en-US" altLang="zh-CN" sz="2000" dirty="0"/>
              <a:t>group</a:t>
            </a:r>
          </a:p>
          <a:p>
            <a:pPr marL="800100" lvl="2" indent="-342900">
              <a:buFont typeface="Arial" charset="0"/>
              <a:buChar char="•"/>
            </a:pPr>
            <a:r>
              <a:rPr lang="en-US" altLang="zh-CN" sz="2000" dirty="0"/>
              <a:t>Missing</a:t>
            </a:r>
            <a:r>
              <a:rPr lang="zh-CN" altLang="en-US" sz="2000" dirty="0"/>
              <a:t> </a:t>
            </a:r>
            <a:r>
              <a:rPr lang="en-US" altLang="zh-CN" sz="2000" dirty="0"/>
              <a:t>values</a:t>
            </a:r>
            <a:r>
              <a:rPr lang="zh-CN" altLang="en-US" sz="2000" dirty="0"/>
              <a:t> </a:t>
            </a:r>
            <a:r>
              <a:rPr lang="en-US" altLang="zh-CN" sz="2000" dirty="0"/>
              <a:t>and</a:t>
            </a:r>
            <a:r>
              <a:rPr lang="zh-CN" altLang="en-US" sz="2000" dirty="0"/>
              <a:t> </a:t>
            </a:r>
            <a:r>
              <a:rPr lang="en-US" altLang="zh-CN" sz="2000" dirty="0"/>
              <a:t>insignificant</a:t>
            </a:r>
            <a:r>
              <a:rPr lang="zh-CN" altLang="en-US" sz="2000" dirty="0"/>
              <a:t> </a:t>
            </a:r>
            <a:r>
              <a:rPr lang="en-US" altLang="zh-CN" sz="2000" dirty="0"/>
              <a:t>effects</a:t>
            </a:r>
          </a:p>
          <a:p>
            <a:pPr marL="800100" lvl="2" indent="-342900">
              <a:buFont typeface="Arial" charset="0"/>
              <a:buChar char="•"/>
            </a:pPr>
            <a:endParaRPr lang="en-US" altLang="zh-CN" sz="2000" dirty="0"/>
          </a:p>
          <a:p>
            <a:pPr marL="342900" lvl="1" indent="-342900">
              <a:buFont typeface="Arial" charset="0"/>
              <a:buChar char="•"/>
            </a:pPr>
            <a:r>
              <a:rPr lang="en-US" altLang="zh-CN" sz="2000" dirty="0"/>
              <a:t>See</a:t>
            </a:r>
            <a:r>
              <a:rPr lang="zh-CN" altLang="en-US" sz="2000" dirty="0"/>
              <a:t> </a:t>
            </a:r>
            <a:r>
              <a:rPr lang="en-US" altLang="zh-CN" sz="2000" dirty="0"/>
              <a:t>younger</a:t>
            </a:r>
            <a:r>
              <a:rPr lang="zh-CN" altLang="en-US" sz="2000" dirty="0"/>
              <a:t> </a:t>
            </a:r>
            <a:r>
              <a:rPr lang="en-US" altLang="zh-CN" sz="2000" dirty="0"/>
              <a:t>group</a:t>
            </a:r>
          </a:p>
          <a:p>
            <a:pPr marL="800100" lvl="2" indent="-342900">
              <a:buFont typeface="Arial" charset="0"/>
              <a:buChar char="•"/>
            </a:pPr>
            <a:r>
              <a:rPr lang="en-US" altLang="zh-CN" sz="2000" dirty="0"/>
              <a:t>Largest</a:t>
            </a:r>
            <a:r>
              <a:rPr lang="zh-CN" altLang="en-US" sz="2000" dirty="0"/>
              <a:t> </a:t>
            </a:r>
            <a:r>
              <a:rPr lang="en-US" altLang="zh-CN" sz="2000" dirty="0"/>
              <a:t>gaps</a:t>
            </a:r>
            <a:r>
              <a:rPr lang="zh-CN" altLang="en-US" sz="2000" dirty="0"/>
              <a:t> </a:t>
            </a:r>
            <a:r>
              <a:rPr lang="en-US" altLang="zh-CN" sz="2000" dirty="0"/>
              <a:t>and</a:t>
            </a:r>
            <a:r>
              <a:rPr lang="zh-CN" altLang="en-US" sz="2000" dirty="0"/>
              <a:t> </a:t>
            </a:r>
            <a:r>
              <a:rPr lang="en-US" altLang="zh-CN" sz="2000" dirty="0"/>
              <a:t>volatility</a:t>
            </a:r>
          </a:p>
          <a:p>
            <a:pPr marL="342900" indent="-342900">
              <a:buFont typeface="Arial" charset="0"/>
              <a:buChar char="•"/>
            </a:pPr>
            <a:endParaRPr lang="en-US" altLang="zh-CN" sz="2000" dirty="0"/>
          </a:p>
          <a:p>
            <a:pPr marL="342900" indent="-342900">
              <a:buFont typeface="Arial" charset="0"/>
              <a:buChar char="•"/>
            </a:pPr>
            <a:endParaRPr lang="en-US" altLang="zh-CN" sz="2000" dirty="0"/>
          </a:p>
        </p:txBody>
      </p:sp>
      <p:sp>
        <p:nvSpPr>
          <p:cNvPr id="7" name="Oval 6"/>
          <p:cNvSpPr/>
          <p:nvPr/>
        </p:nvSpPr>
        <p:spPr>
          <a:xfrm>
            <a:off x="2240442" y="1823836"/>
            <a:ext cx="1010758" cy="4043564"/>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p:nvCxnSpPr>
        <p:spPr>
          <a:xfrm>
            <a:off x="5805308" y="2050110"/>
            <a:ext cx="2373492"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5703706" y="3485242"/>
            <a:ext cx="2669645"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p:nvPicPr>
        <p:blipFill rotWithShape="1">
          <a:blip r:embed="rId4" cstate="email">
            <a:extLst>
              <a:ext uri="{28A0092B-C50C-407E-A947-70E740481C1C}">
                <a14:useLocalDpi xmlns:a14="http://schemas.microsoft.com/office/drawing/2010/main"/>
              </a:ext>
            </a:extLst>
          </a:blip>
          <a:srcRect r="-3960"/>
          <a:stretch/>
        </p:blipFill>
        <p:spPr>
          <a:xfrm>
            <a:off x="7083611" y="440664"/>
            <a:ext cx="1289740" cy="959871"/>
          </a:xfrm>
          <a:prstGeom prst="rect">
            <a:avLst/>
          </a:prstGeom>
        </p:spPr>
      </p:pic>
    </p:spTree>
    <p:extLst>
      <p:ext uri="{BB962C8B-B14F-4D97-AF65-F5344CB8AC3E}">
        <p14:creationId xmlns:p14="http://schemas.microsoft.com/office/powerpoint/2010/main" val="2100180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a:t>
            </a:r>
            <a:r>
              <a:rPr lang="zh-CN" altLang="en-US" dirty="0"/>
              <a:t> </a:t>
            </a:r>
            <a:r>
              <a:rPr lang="en-US" altLang="zh-CN" dirty="0"/>
              <a:t>analysis</a:t>
            </a:r>
            <a:endParaRPr lang="en-US" dirty="0"/>
          </a:p>
        </p:txBody>
      </p:sp>
      <p:pic>
        <p:nvPicPr>
          <p:cNvPr id="5" name="Picture 4"/>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50532" y="1295400"/>
            <a:ext cx="8098882" cy="5562600"/>
          </a:xfrm>
          <a:prstGeom prst="rect">
            <a:avLst/>
          </a:prstGeom>
        </p:spPr>
      </p:pic>
      <p:sp>
        <p:nvSpPr>
          <p:cNvPr id="6" name="TextBox 5"/>
          <p:cNvSpPr txBox="1"/>
          <p:nvPr/>
        </p:nvSpPr>
        <p:spPr>
          <a:xfrm>
            <a:off x="9600623" y="343007"/>
            <a:ext cx="2345514" cy="461665"/>
          </a:xfrm>
          <a:prstGeom prst="rect">
            <a:avLst/>
          </a:prstGeom>
          <a:noFill/>
        </p:spPr>
        <p:txBody>
          <a:bodyPr wrap="none" rtlCol="0">
            <a:spAutoFit/>
          </a:bodyPr>
          <a:lstStyle/>
          <a:p>
            <a:r>
              <a:rPr lang="en-US" altLang="zh-CN" sz="2400"/>
              <a:t>One</a:t>
            </a:r>
            <a:r>
              <a:rPr lang="zh-CN" altLang="en-US" sz="2400" dirty="0"/>
              <a:t> </a:t>
            </a:r>
            <a:r>
              <a:rPr lang="en-US" altLang="zh-CN" sz="2400" dirty="0"/>
              <a:t>dimension</a:t>
            </a:r>
            <a:endParaRPr lang="en-US" sz="2400" dirty="0"/>
          </a:p>
        </p:txBody>
      </p:sp>
      <p:sp>
        <p:nvSpPr>
          <p:cNvPr id="3" name="TextBox 2"/>
          <p:cNvSpPr txBox="1"/>
          <p:nvPr/>
        </p:nvSpPr>
        <p:spPr>
          <a:xfrm>
            <a:off x="8370649" y="2295358"/>
            <a:ext cx="3346887" cy="1569660"/>
          </a:xfrm>
          <a:prstGeom prst="rect">
            <a:avLst/>
          </a:prstGeom>
          <a:noFill/>
        </p:spPr>
        <p:txBody>
          <a:bodyPr wrap="square" rtlCol="0">
            <a:spAutoFit/>
          </a:bodyPr>
          <a:lstStyle/>
          <a:p>
            <a:pPr marL="285750" indent="-285750">
              <a:buFont typeface="Arial" charset="0"/>
              <a:buChar char="•"/>
            </a:pPr>
            <a:r>
              <a:rPr lang="en-US" altLang="zh-CN" sz="2400" dirty="0"/>
              <a:t>Reversed</a:t>
            </a:r>
            <a:r>
              <a:rPr lang="zh-CN" altLang="en-US" sz="2400" dirty="0"/>
              <a:t> </a:t>
            </a:r>
            <a:r>
              <a:rPr lang="en-US" altLang="zh-CN" sz="2400" dirty="0"/>
              <a:t>coupon</a:t>
            </a:r>
            <a:r>
              <a:rPr lang="zh-CN" altLang="en-US" sz="2400" dirty="0"/>
              <a:t> </a:t>
            </a:r>
            <a:r>
              <a:rPr lang="en-US" altLang="zh-CN" sz="2400" dirty="0"/>
              <a:t>effects</a:t>
            </a:r>
          </a:p>
          <a:p>
            <a:pPr marL="742950" lvl="1" indent="-285750">
              <a:buFont typeface="Arial" charset="0"/>
              <a:buChar char="•"/>
            </a:pPr>
            <a:r>
              <a:rPr lang="en-US" altLang="zh-CN" sz="2400" dirty="0"/>
              <a:t>On</a:t>
            </a:r>
            <a:r>
              <a:rPr lang="zh-CN" altLang="en-US" sz="2400" dirty="0"/>
              <a:t> </a:t>
            </a:r>
            <a:r>
              <a:rPr lang="en-US" altLang="zh-CN" sz="2400" dirty="0"/>
              <a:t>paintings</a:t>
            </a:r>
            <a:r>
              <a:rPr lang="zh-CN" altLang="en-US" sz="2400" dirty="0"/>
              <a:t> </a:t>
            </a:r>
            <a:r>
              <a:rPr lang="en-US" altLang="zh-CN" sz="2400" dirty="0"/>
              <a:t>and</a:t>
            </a:r>
            <a:r>
              <a:rPr lang="zh-CN" altLang="en-US" sz="2400" dirty="0"/>
              <a:t> </a:t>
            </a:r>
            <a:r>
              <a:rPr lang="en-US" altLang="zh-CN" sz="2400" dirty="0"/>
              <a:t>sculpture</a:t>
            </a:r>
            <a:endParaRPr lang="en-US" sz="2400" dirty="0"/>
          </a:p>
        </p:txBody>
      </p:sp>
      <p:pic>
        <p:nvPicPr>
          <p:cNvPr id="7" name="Picture 6"/>
          <p:cNvPicPr>
            <a:picLocks noChangeAspect="1"/>
          </p:cNvPicPr>
          <p:nvPr/>
        </p:nvPicPr>
        <p:blipFill rotWithShape="1">
          <a:blip r:embed="rId4" cstate="email">
            <a:extLst>
              <a:ext uri="{28A0092B-C50C-407E-A947-70E740481C1C}">
                <a14:useLocalDpi xmlns:a14="http://schemas.microsoft.com/office/drawing/2010/main"/>
              </a:ext>
            </a:extLst>
          </a:blip>
          <a:srcRect r="-3960"/>
          <a:stretch/>
        </p:blipFill>
        <p:spPr>
          <a:xfrm>
            <a:off x="6540486" y="649473"/>
            <a:ext cx="1289740" cy="959871"/>
          </a:xfrm>
          <a:prstGeom prst="rect">
            <a:avLst/>
          </a:prstGeom>
        </p:spPr>
      </p:pic>
    </p:spTree>
    <p:extLst>
      <p:ext uri="{BB962C8B-B14F-4D97-AF65-F5344CB8AC3E}">
        <p14:creationId xmlns:p14="http://schemas.microsoft.com/office/powerpoint/2010/main" val="18090659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Wood Type</Template>
  <TotalTime>1128</TotalTime>
  <Words>1091</Words>
  <Application>Microsoft Macintosh PowerPoint</Application>
  <PresentationFormat>Widescreen</PresentationFormat>
  <Paragraphs>191</Paragraphs>
  <Slides>21</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DengXian</vt:lpstr>
      <vt:lpstr>方正姚体</vt:lpstr>
      <vt:lpstr>Arial</vt:lpstr>
      <vt:lpstr>Calibri</vt:lpstr>
      <vt:lpstr>Rockwell</vt:lpstr>
      <vt:lpstr>Rockwell Condensed</vt:lpstr>
      <vt:lpstr>Rockwell Extra Bold</vt:lpstr>
      <vt:lpstr>Wingdings</vt:lpstr>
      <vt:lpstr>Wood Type</vt:lpstr>
      <vt:lpstr>PowerPoint Presentation</vt:lpstr>
      <vt:lpstr>Background</vt:lpstr>
      <vt:lpstr>Data preview</vt:lpstr>
      <vt:lpstr>Methodology</vt:lpstr>
      <vt:lpstr>Data preparation</vt:lpstr>
      <vt:lpstr>Data preparation</vt:lpstr>
      <vt:lpstr>Data Analysis</vt:lpstr>
      <vt:lpstr>Data analysis</vt:lpstr>
      <vt:lpstr>Data analysis</vt:lpstr>
      <vt:lpstr>Data analysis</vt:lpstr>
      <vt:lpstr>Data Analysis</vt:lpstr>
      <vt:lpstr>Data Analysis</vt:lpstr>
      <vt:lpstr>Data Analysis</vt:lpstr>
      <vt:lpstr>Data Analysis</vt:lpstr>
      <vt:lpstr>Data Analysis</vt:lpstr>
      <vt:lpstr>Data Analysis</vt:lpstr>
      <vt:lpstr>Suggestions</vt:lpstr>
      <vt:lpstr>Next Steps</vt:lpstr>
      <vt:lpstr>Thanks for listening！</vt:lpstr>
      <vt:lpstr>PowerPoint Presentation</vt:lpstr>
      <vt:lpstr>PowerPoint Presentation</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Zhang, Xudong</dc:creator>
  <cp:lastModifiedBy>Zhang, Xudong</cp:lastModifiedBy>
  <cp:revision>82</cp:revision>
  <dcterms:created xsi:type="dcterms:W3CDTF">2017-11-22T22:06:34Z</dcterms:created>
  <dcterms:modified xsi:type="dcterms:W3CDTF">2019-07-27T13:33:13Z</dcterms:modified>
</cp:coreProperties>
</file>

<file path=docProps/thumbnail.jpeg>
</file>